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9144000" cy="6845300"/>
  <p:notesSz cx="9144000" cy="68453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2043"/>
            <a:ext cx="7772400" cy="1437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rgbClr val="231F20"/>
                </a:solidFill>
                <a:latin typeface="Poppins"/>
                <a:cs typeface="Poppi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33368"/>
            <a:ext cx="6400800" cy="171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6854" y="6015075"/>
            <a:ext cx="8499395" cy="53057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1089025" cy="2449195"/>
          </a:xfrm>
          <a:custGeom>
            <a:avLst/>
            <a:gdLst/>
            <a:ahLst/>
            <a:cxnLst/>
            <a:rect l="l" t="t" r="r" b="b"/>
            <a:pathLst>
              <a:path w="1089025" h="2449195">
                <a:moveTo>
                  <a:pt x="1088431" y="0"/>
                </a:moveTo>
                <a:lnTo>
                  <a:pt x="0" y="0"/>
                </a:lnTo>
                <a:lnTo>
                  <a:pt x="0" y="2448987"/>
                </a:lnTo>
                <a:lnTo>
                  <a:pt x="1088431" y="0"/>
                </a:lnTo>
                <a:close/>
              </a:path>
            </a:pathLst>
          </a:custGeom>
          <a:solidFill>
            <a:srgbClr val="263C7F">
              <a:alpha val="6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346229" y="624739"/>
            <a:ext cx="832485" cy="842644"/>
          </a:xfrm>
          <a:custGeom>
            <a:avLst/>
            <a:gdLst/>
            <a:ahLst/>
            <a:cxnLst/>
            <a:rect l="l" t="t" r="r" b="b"/>
            <a:pathLst>
              <a:path w="832485" h="842644">
                <a:moveTo>
                  <a:pt x="774001" y="842365"/>
                </a:moveTo>
                <a:lnTo>
                  <a:pt x="58216" y="842365"/>
                </a:lnTo>
                <a:lnTo>
                  <a:pt x="35554" y="837791"/>
                </a:lnTo>
                <a:lnTo>
                  <a:pt x="17049" y="825315"/>
                </a:lnTo>
                <a:lnTo>
                  <a:pt x="4574" y="806811"/>
                </a:lnTo>
                <a:lnTo>
                  <a:pt x="0" y="784148"/>
                </a:lnTo>
                <a:lnTo>
                  <a:pt x="0" y="58204"/>
                </a:lnTo>
                <a:lnTo>
                  <a:pt x="4574" y="35554"/>
                </a:lnTo>
                <a:lnTo>
                  <a:pt x="17049" y="17052"/>
                </a:lnTo>
                <a:lnTo>
                  <a:pt x="35554" y="4575"/>
                </a:lnTo>
                <a:lnTo>
                  <a:pt x="58216" y="0"/>
                </a:lnTo>
                <a:lnTo>
                  <a:pt x="774001" y="0"/>
                </a:lnTo>
                <a:lnTo>
                  <a:pt x="796663" y="4575"/>
                </a:lnTo>
                <a:lnTo>
                  <a:pt x="815168" y="17052"/>
                </a:lnTo>
                <a:lnTo>
                  <a:pt x="827643" y="35554"/>
                </a:lnTo>
                <a:lnTo>
                  <a:pt x="832218" y="58204"/>
                </a:lnTo>
                <a:lnTo>
                  <a:pt x="832218" y="784148"/>
                </a:lnTo>
                <a:lnTo>
                  <a:pt x="827643" y="806811"/>
                </a:lnTo>
                <a:lnTo>
                  <a:pt x="815168" y="825315"/>
                </a:lnTo>
                <a:lnTo>
                  <a:pt x="796663" y="837791"/>
                </a:lnTo>
                <a:lnTo>
                  <a:pt x="774001" y="842365"/>
                </a:lnTo>
                <a:close/>
              </a:path>
            </a:pathLst>
          </a:custGeom>
          <a:ln w="1093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350629" y="627382"/>
            <a:ext cx="827405" cy="837565"/>
          </a:xfrm>
          <a:custGeom>
            <a:avLst/>
            <a:gdLst/>
            <a:ahLst/>
            <a:cxnLst/>
            <a:rect l="l" t="t" r="r" b="b"/>
            <a:pathLst>
              <a:path w="827405" h="837565">
                <a:moveTo>
                  <a:pt x="768794" y="0"/>
                </a:moveTo>
                <a:lnTo>
                  <a:pt x="58216" y="0"/>
                </a:lnTo>
                <a:lnTo>
                  <a:pt x="35554" y="4574"/>
                </a:lnTo>
                <a:lnTo>
                  <a:pt x="17049" y="17049"/>
                </a:lnTo>
                <a:lnTo>
                  <a:pt x="4574" y="35554"/>
                </a:lnTo>
                <a:lnTo>
                  <a:pt x="0" y="58216"/>
                </a:lnTo>
                <a:lnTo>
                  <a:pt x="0" y="778865"/>
                </a:lnTo>
                <a:lnTo>
                  <a:pt x="4574" y="801527"/>
                </a:lnTo>
                <a:lnTo>
                  <a:pt x="17049" y="820032"/>
                </a:lnTo>
                <a:lnTo>
                  <a:pt x="35554" y="832508"/>
                </a:lnTo>
                <a:lnTo>
                  <a:pt x="58216" y="837082"/>
                </a:lnTo>
                <a:lnTo>
                  <a:pt x="768794" y="837082"/>
                </a:lnTo>
                <a:lnTo>
                  <a:pt x="791456" y="832508"/>
                </a:lnTo>
                <a:lnTo>
                  <a:pt x="809961" y="820032"/>
                </a:lnTo>
                <a:lnTo>
                  <a:pt x="822436" y="801527"/>
                </a:lnTo>
                <a:lnTo>
                  <a:pt x="827011" y="778865"/>
                </a:lnTo>
                <a:lnTo>
                  <a:pt x="827011" y="58216"/>
                </a:lnTo>
                <a:lnTo>
                  <a:pt x="822436" y="35554"/>
                </a:lnTo>
                <a:lnTo>
                  <a:pt x="809961" y="17049"/>
                </a:lnTo>
                <a:lnTo>
                  <a:pt x="791456" y="4574"/>
                </a:lnTo>
                <a:lnTo>
                  <a:pt x="768794" y="0"/>
                </a:lnTo>
                <a:close/>
              </a:path>
            </a:pathLst>
          </a:custGeom>
          <a:solidFill>
            <a:srgbClr val="283A8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6840" y="912473"/>
            <a:ext cx="236245" cy="24524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0925" y="811840"/>
            <a:ext cx="133261" cy="74888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1049709" y="866894"/>
            <a:ext cx="62230" cy="198120"/>
          </a:xfrm>
          <a:custGeom>
            <a:avLst/>
            <a:gdLst/>
            <a:ahLst/>
            <a:cxnLst/>
            <a:rect l="l" t="t" r="r" b="b"/>
            <a:pathLst>
              <a:path w="62230" h="198119">
                <a:moveTo>
                  <a:pt x="61912" y="0"/>
                </a:moveTo>
                <a:lnTo>
                  <a:pt x="0" y="0"/>
                </a:lnTo>
                <a:lnTo>
                  <a:pt x="6959" y="198056"/>
                </a:lnTo>
                <a:lnTo>
                  <a:pt x="55346" y="198056"/>
                </a:lnTo>
                <a:lnTo>
                  <a:pt x="61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6424" y="1093650"/>
            <a:ext cx="70535" cy="6724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31F20"/>
                </a:solidFill>
                <a:latin typeface="Poppins"/>
                <a:cs typeface="Poppi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31F20"/>
                </a:solidFill>
                <a:latin typeface="Poppins"/>
                <a:cs typeface="Poppi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4419"/>
            <a:ext cx="3977640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4419"/>
            <a:ext cx="3977640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31F20"/>
                </a:solidFill>
                <a:latin typeface="Poppins"/>
                <a:cs typeface="Poppi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6854" y="6015075"/>
            <a:ext cx="8499395" cy="53057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14700" y="802058"/>
            <a:ext cx="622998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rgbClr val="231F20"/>
                </a:solidFill>
                <a:latin typeface="Poppins"/>
                <a:cs typeface="Poppi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4419"/>
            <a:ext cx="8229600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66129"/>
            <a:ext cx="2926080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66129"/>
            <a:ext cx="2103120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66129"/>
            <a:ext cx="2103120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13.jpg"/><Relationship Id="rId7" Type="http://schemas.openxmlformats.org/officeDocument/2006/relationships/image" Target="../media/image14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15.jpg"/><Relationship Id="rId7" Type="http://schemas.openxmlformats.org/officeDocument/2006/relationships/image" Target="../media/image16.jp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jpg"/><Relationship Id="rId11" Type="http://schemas.openxmlformats.org/officeDocument/2006/relationships/image" Target="../media/image20.jpg"/><Relationship Id="rId12" Type="http://schemas.openxmlformats.org/officeDocument/2006/relationships/image" Target="../media/image21.png"/><Relationship Id="rId13" Type="http://schemas.openxmlformats.org/officeDocument/2006/relationships/image" Target="../media/image22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jpg"/><Relationship Id="rId7" Type="http://schemas.openxmlformats.org/officeDocument/2006/relationships/image" Target="../media/image28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31.jpg"/><Relationship Id="rId9" Type="http://schemas.openxmlformats.org/officeDocument/2006/relationships/image" Target="../media/image32.jpg"/><Relationship Id="rId10" Type="http://schemas.openxmlformats.org/officeDocument/2006/relationships/image" Target="../media/image33.jpg"/><Relationship Id="rId11" Type="http://schemas.openxmlformats.org/officeDocument/2006/relationships/image" Target="../media/image17.png"/><Relationship Id="rId12" Type="http://schemas.openxmlformats.org/officeDocument/2006/relationships/image" Target="../media/image34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2"/>
            <a:ext cx="9144000" cy="6840220"/>
          </a:xfrm>
          <a:custGeom>
            <a:avLst/>
            <a:gdLst/>
            <a:ahLst/>
            <a:cxnLst/>
            <a:rect l="l" t="t" r="r" b="b"/>
            <a:pathLst>
              <a:path w="9144000" h="6840220">
                <a:moveTo>
                  <a:pt x="9144000" y="0"/>
                </a:moveTo>
                <a:lnTo>
                  <a:pt x="0" y="0"/>
                </a:lnTo>
                <a:lnTo>
                  <a:pt x="0" y="6839991"/>
                </a:lnTo>
                <a:lnTo>
                  <a:pt x="9144000" y="6839991"/>
                </a:lnTo>
                <a:lnTo>
                  <a:pt x="9144000" y="0"/>
                </a:lnTo>
                <a:close/>
              </a:path>
            </a:pathLst>
          </a:custGeom>
          <a:solidFill>
            <a:srgbClr val="263C7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4187825" cy="5109845"/>
            <a:chOff x="0" y="0"/>
            <a:chExt cx="4187825" cy="5109845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4187825" cy="4755515"/>
            </a:xfrm>
            <a:custGeom>
              <a:avLst/>
              <a:gdLst/>
              <a:ahLst/>
              <a:cxnLst/>
              <a:rect l="l" t="t" r="r" b="b"/>
              <a:pathLst>
                <a:path w="4187825" h="4755515">
                  <a:moveTo>
                    <a:pt x="4187804" y="0"/>
                  </a:moveTo>
                  <a:lnTo>
                    <a:pt x="0" y="0"/>
                  </a:lnTo>
                  <a:lnTo>
                    <a:pt x="0" y="1074883"/>
                  </a:lnTo>
                  <a:lnTo>
                    <a:pt x="1493052" y="4700865"/>
                  </a:lnTo>
                  <a:lnTo>
                    <a:pt x="1518556" y="4740781"/>
                  </a:lnTo>
                  <a:lnTo>
                    <a:pt x="1549270" y="4755310"/>
                  </a:lnTo>
                  <a:lnTo>
                    <a:pt x="1581397" y="4744246"/>
                  </a:lnTo>
                  <a:lnTo>
                    <a:pt x="1611137" y="4707380"/>
                  </a:lnTo>
                  <a:lnTo>
                    <a:pt x="4187804" y="0"/>
                  </a:lnTo>
                  <a:close/>
                </a:path>
              </a:pathLst>
            </a:custGeom>
            <a:solidFill>
              <a:srgbClr val="FFFFFF">
                <a:alpha val="91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"/>
              <a:ext cx="3901147" cy="5109213"/>
            </a:xfrm>
            <a:prstGeom prst="rect">
              <a:avLst/>
            </a:prstGeom>
          </p:spPr>
        </p:pic>
      </p:grpSp>
      <p:grpSp>
        <p:nvGrpSpPr>
          <p:cNvPr id="6" name="object 6" descr=""/>
          <p:cNvGrpSpPr/>
          <p:nvPr/>
        </p:nvGrpSpPr>
        <p:grpSpPr>
          <a:xfrm>
            <a:off x="4335745" y="1968091"/>
            <a:ext cx="1586230" cy="1605280"/>
            <a:chOff x="4335745" y="1968091"/>
            <a:chExt cx="1586230" cy="1605280"/>
          </a:xfrm>
        </p:grpSpPr>
        <p:sp>
          <p:nvSpPr>
            <p:cNvPr id="7" name="object 7" descr=""/>
            <p:cNvSpPr/>
            <p:nvPr/>
          </p:nvSpPr>
          <p:spPr>
            <a:xfrm>
              <a:off x="4346223" y="1978568"/>
              <a:ext cx="1565275" cy="1584325"/>
            </a:xfrm>
            <a:custGeom>
              <a:avLst/>
              <a:gdLst/>
              <a:ahLst/>
              <a:cxnLst/>
              <a:rect l="l" t="t" r="r" b="b"/>
              <a:pathLst>
                <a:path w="1565275" h="1584325">
                  <a:moveTo>
                    <a:pt x="1455635" y="1584198"/>
                  </a:moveTo>
                  <a:lnTo>
                    <a:pt x="109474" y="1584198"/>
                  </a:lnTo>
                  <a:lnTo>
                    <a:pt x="66860" y="1575595"/>
                  </a:lnTo>
                  <a:lnTo>
                    <a:pt x="32062" y="1552135"/>
                  </a:lnTo>
                  <a:lnTo>
                    <a:pt x="8602" y="1517337"/>
                  </a:lnTo>
                  <a:lnTo>
                    <a:pt x="0" y="1474724"/>
                  </a:lnTo>
                  <a:lnTo>
                    <a:pt x="0" y="109461"/>
                  </a:lnTo>
                  <a:lnTo>
                    <a:pt x="8602" y="66860"/>
                  </a:lnTo>
                  <a:lnTo>
                    <a:pt x="32062" y="32065"/>
                  </a:lnTo>
                  <a:lnTo>
                    <a:pt x="66860" y="8604"/>
                  </a:lnTo>
                  <a:lnTo>
                    <a:pt x="109474" y="0"/>
                  </a:lnTo>
                  <a:lnTo>
                    <a:pt x="1455635" y="0"/>
                  </a:lnTo>
                  <a:lnTo>
                    <a:pt x="1498249" y="8604"/>
                  </a:lnTo>
                  <a:lnTo>
                    <a:pt x="1533047" y="32065"/>
                  </a:lnTo>
                  <a:lnTo>
                    <a:pt x="1556507" y="66860"/>
                  </a:lnTo>
                  <a:lnTo>
                    <a:pt x="1565109" y="109461"/>
                  </a:lnTo>
                  <a:lnTo>
                    <a:pt x="1565109" y="1474724"/>
                  </a:lnTo>
                  <a:lnTo>
                    <a:pt x="1556507" y="1517337"/>
                  </a:lnTo>
                  <a:lnTo>
                    <a:pt x="1533047" y="1552135"/>
                  </a:lnTo>
                  <a:lnTo>
                    <a:pt x="1498249" y="1575595"/>
                  </a:lnTo>
                  <a:lnTo>
                    <a:pt x="1455635" y="1584198"/>
                  </a:lnTo>
                  <a:close/>
                </a:path>
              </a:pathLst>
            </a:custGeom>
            <a:ln w="205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354494" y="1983536"/>
              <a:ext cx="1555750" cy="1574800"/>
            </a:xfrm>
            <a:custGeom>
              <a:avLst/>
              <a:gdLst/>
              <a:ahLst/>
              <a:cxnLst/>
              <a:rect l="l" t="t" r="r" b="b"/>
              <a:pathLst>
                <a:path w="1555750" h="1574800">
                  <a:moveTo>
                    <a:pt x="1445844" y="0"/>
                  </a:moveTo>
                  <a:lnTo>
                    <a:pt x="109486" y="0"/>
                  </a:lnTo>
                  <a:lnTo>
                    <a:pt x="66870" y="8602"/>
                  </a:lnTo>
                  <a:lnTo>
                    <a:pt x="32069" y="32062"/>
                  </a:lnTo>
                  <a:lnTo>
                    <a:pt x="8604" y="66860"/>
                  </a:lnTo>
                  <a:lnTo>
                    <a:pt x="0" y="109474"/>
                  </a:lnTo>
                  <a:lnTo>
                    <a:pt x="0" y="1464792"/>
                  </a:lnTo>
                  <a:lnTo>
                    <a:pt x="8604" y="1507406"/>
                  </a:lnTo>
                  <a:lnTo>
                    <a:pt x="32069" y="1542203"/>
                  </a:lnTo>
                  <a:lnTo>
                    <a:pt x="66870" y="1565664"/>
                  </a:lnTo>
                  <a:lnTo>
                    <a:pt x="109486" y="1574266"/>
                  </a:lnTo>
                  <a:lnTo>
                    <a:pt x="1445844" y="1574266"/>
                  </a:lnTo>
                  <a:lnTo>
                    <a:pt x="1488458" y="1565664"/>
                  </a:lnTo>
                  <a:lnTo>
                    <a:pt x="1523255" y="1542203"/>
                  </a:lnTo>
                  <a:lnTo>
                    <a:pt x="1546715" y="1507406"/>
                  </a:lnTo>
                  <a:lnTo>
                    <a:pt x="1555318" y="1464792"/>
                  </a:lnTo>
                  <a:lnTo>
                    <a:pt x="1555318" y="109474"/>
                  </a:lnTo>
                  <a:lnTo>
                    <a:pt x="1546715" y="66860"/>
                  </a:lnTo>
                  <a:lnTo>
                    <a:pt x="1523255" y="32062"/>
                  </a:lnTo>
                  <a:lnTo>
                    <a:pt x="1488458" y="8602"/>
                  </a:lnTo>
                  <a:lnTo>
                    <a:pt x="1445844" y="0"/>
                  </a:lnTo>
                  <a:close/>
                </a:path>
              </a:pathLst>
            </a:custGeom>
            <a:solidFill>
              <a:srgbClr val="283A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118446" y="2519685"/>
              <a:ext cx="444500" cy="461645"/>
            </a:xfrm>
            <a:custGeom>
              <a:avLst/>
              <a:gdLst/>
              <a:ahLst/>
              <a:cxnLst/>
              <a:rect l="l" t="t" r="r" b="b"/>
              <a:pathLst>
                <a:path w="444500" h="461644">
                  <a:moveTo>
                    <a:pt x="224167" y="0"/>
                  </a:moveTo>
                  <a:lnTo>
                    <a:pt x="161878" y="7065"/>
                  </a:lnTo>
                  <a:lnTo>
                    <a:pt x="107238" y="28219"/>
                  </a:lnTo>
                  <a:lnTo>
                    <a:pt x="62083" y="62507"/>
                  </a:lnTo>
                  <a:lnTo>
                    <a:pt x="28206" y="108864"/>
                  </a:lnTo>
                  <a:lnTo>
                    <a:pt x="7050" y="165519"/>
                  </a:lnTo>
                  <a:lnTo>
                    <a:pt x="0" y="230632"/>
                  </a:lnTo>
                  <a:lnTo>
                    <a:pt x="1790" y="263893"/>
                  </a:lnTo>
                  <a:lnTo>
                    <a:pt x="16105" y="324363"/>
                  </a:lnTo>
                  <a:lnTo>
                    <a:pt x="44344" y="376305"/>
                  </a:lnTo>
                  <a:lnTo>
                    <a:pt x="84254" y="416825"/>
                  </a:lnTo>
                  <a:lnTo>
                    <a:pt x="134877" y="445145"/>
                  </a:lnTo>
                  <a:lnTo>
                    <a:pt x="192734" y="459462"/>
                  </a:lnTo>
                  <a:lnTo>
                    <a:pt x="224167" y="461251"/>
                  </a:lnTo>
                  <a:lnTo>
                    <a:pt x="262515" y="458657"/>
                  </a:lnTo>
                  <a:lnTo>
                    <a:pt x="329843" y="437891"/>
                  </a:lnTo>
                  <a:lnTo>
                    <a:pt x="384019" y="397523"/>
                  </a:lnTo>
                  <a:lnTo>
                    <a:pt x="407565" y="367703"/>
                  </a:lnTo>
                  <a:lnTo>
                    <a:pt x="221742" y="367703"/>
                  </a:lnTo>
                  <a:lnTo>
                    <a:pt x="200830" y="365990"/>
                  </a:lnTo>
                  <a:lnTo>
                    <a:pt x="164141" y="352294"/>
                  </a:lnTo>
                  <a:lnTo>
                    <a:pt x="135062" y="325283"/>
                  </a:lnTo>
                  <a:lnTo>
                    <a:pt x="118127" y="287374"/>
                  </a:lnTo>
                  <a:lnTo>
                    <a:pt x="114503" y="264490"/>
                  </a:lnTo>
                  <a:lnTo>
                    <a:pt x="441083" y="264490"/>
                  </a:lnTo>
                  <a:lnTo>
                    <a:pt x="442487" y="254519"/>
                  </a:lnTo>
                  <a:lnTo>
                    <a:pt x="443496" y="243940"/>
                  </a:lnTo>
                  <a:lnTo>
                    <a:pt x="444105" y="232748"/>
                  </a:lnTo>
                  <a:lnTo>
                    <a:pt x="444309" y="220941"/>
                  </a:lnTo>
                  <a:lnTo>
                    <a:pt x="442570" y="189223"/>
                  </a:lnTo>
                  <a:lnTo>
                    <a:pt x="442479" y="188696"/>
                  </a:lnTo>
                  <a:lnTo>
                    <a:pt x="115303" y="188696"/>
                  </a:lnTo>
                  <a:lnTo>
                    <a:pt x="119916" y="167355"/>
                  </a:lnTo>
                  <a:lnTo>
                    <a:pt x="137457" y="132069"/>
                  </a:lnTo>
                  <a:lnTo>
                    <a:pt x="182333" y="99096"/>
                  </a:lnTo>
                  <a:lnTo>
                    <a:pt x="200607" y="94386"/>
                  </a:lnTo>
                  <a:lnTo>
                    <a:pt x="200163" y="94386"/>
                  </a:lnTo>
                  <a:lnTo>
                    <a:pt x="220941" y="92748"/>
                  </a:lnTo>
                  <a:lnTo>
                    <a:pt x="408436" y="92748"/>
                  </a:lnTo>
                  <a:lnTo>
                    <a:pt x="401168" y="81472"/>
                  </a:lnTo>
                  <a:lnTo>
                    <a:pt x="362051" y="42563"/>
                  </a:lnTo>
                  <a:lnTo>
                    <a:pt x="312230" y="15430"/>
                  </a:lnTo>
                  <a:lnTo>
                    <a:pt x="255476" y="1767"/>
                  </a:lnTo>
                  <a:lnTo>
                    <a:pt x="256116" y="1767"/>
                  </a:lnTo>
                  <a:lnTo>
                    <a:pt x="224167" y="0"/>
                  </a:lnTo>
                  <a:close/>
                </a:path>
                <a:path w="444500" h="461644">
                  <a:moveTo>
                    <a:pt x="432993" y="313690"/>
                  </a:moveTo>
                  <a:lnTo>
                    <a:pt x="311251" y="313690"/>
                  </a:lnTo>
                  <a:lnTo>
                    <a:pt x="295672" y="337318"/>
                  </a:lnTo>
                  <a:lnTo>
                    <a:pt x="275564" y="354198"/>
                  </a:lnTo>
                  <a:lnTo>
                    <a:pt x="250922" y="364326"/>
                  </a:lnTo>
                  <a:lnTo>
                    <a:pt x="221742" y="367703"/>
                  </a:lnTo>
                  <a:lnTo>
                    <a:pt x="407565" y="367703"/>
                  </a:lnTo>
                  <a:lnTo>
                    <a:pt x="421115" y="344512"/>
                  </a:lnTo>
                  <a:lnTo>
                    <a:pt x="432993" y="313690"/>
                  </a:lnTo>
                  <a:close/>
                </a:path>
                <a:path w="444500" h="461644">
                  <a:moveTo>
                    <a:pt x="408436" y="92748"/>
                  </a:moveTo>
                  <a:lnTo>
                    <a:pt x="220941" y="92748"/>
                  </a:lnTo>
                  <a:lnTo>
                    <a:pt x="242257" y="94386"/>
                  </a:lnTo>
                  <a:lnTo>
                    <a:pt x="261858" y="99299"/>
                  </a:lnTo>
                  <a:lnTo>
                    <a:pt x="295935" y="118948"/>
                  </a:lnTo>
                  <a:lnTo>
                    <a:pt x="319116" y="149493"/>
                  </a:lnTo>
                  <a:lnTo>
                    <a:pt x="327380" y="188696"/>
                  </a:lnTo>
                  <a:lnTo>
                    <a:pt x="442479" y="188696"/>
                  </a:lnTo>
                  <a:lnTo>
                    <a:pt x="437354" y="159367"/>
                  </a:lnTo>
                  <a:lnTo>
                    <a:pt x="428659" y="131371"/>
                  </a:lnTo>
                  <a:lnTo>
                    <a:pt x="416483" y="105232"/>
                  </a:lnTo>
                  <a:lnTo>
                    <a:pt x="408436" y="927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20171" y="2330431"/>
              <a:ext cx="250596" cy="140842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5669234" y="2433974"/>
              <a:ext cx="116839" cy="372745"/>
            </a:xfrm>
            <a:custGeom>
              <a:avLst/>
              <a:gdLst/>
              <a:ahLst/>
              <a:cxnLst/>
              <a:rect l="l" t="t" r="r" b="b"/>
              <a:pathLst>
                <a:path w="116839" h="372744">
                  <a:moveTo>
                    <a:pt x="116433" y="0"/>
                  </a:moveTo>
                  <a:lnTo>
                    <a:pt x="0" y="0"/>
                  </a:lnTo>
                  <a:lnTo>
                    <a:pt x="13093" y="372478"/>
                  </a:lnTo>
                  <a:lnTo>
                    <a:pt x="104089" y="372478"/>
                  </a:lnTo>
                  <a:lnTo>
                    <a:pt x="1164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63048" y="2860422"/>
              <a:ext cx="132651" cy="126479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5116075" y="3045974"/>
            <a:ext cx="675640" cy="337185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12700" marR="5080">
              <a:lnSpc>
                <a:spcPts val="1130"/>
              </a:lnSpc>
              <a:spcBef>
                <a:spcPts val="300"/>
              </a:spcBef>
            </a:pPr>
            <a:r>
              <a:rPr dirty="0" sz="1100" b="1">
                <a:solidFill>
                  <a:srgbClr val="FFFFFF"/>
                </a:solidFill>
                <a:latin typeface="Poppins"/>
                <a:cs typeface="Poppins"/>
              </a:rPr>
              <a:t>Le </a:t>
            </a:r>
            <a:r>
              <a:rPr dirty="0" sz="1100" spc="-10" b="1">
                <a:solidFill>
                  <a:srgbClr val="FFFFFF"/>
                </a:solidFill>
                <a:latin typeface="Poppins"/>
                <a:cs typeface="Poppins"/>
              </a:rPr>
              <a:t>média agile</a:t>
            </a:r>
            <a:endParaRPr sz="1100">
              <a:latin typeface="Poppins"/>
              <a:cs typeface="Poppins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4353585" y="1585594"/>
            <a:ext cx="1068705" cy="1837055"/>
          </a:xfrm>
          <a:custGeom>
            <a:avLst/>
            <a:gdLst/>
            <a:ahLst/>
            <a:cxnLst/>
            <a:rect l="l" t="t" r="r" b="b"/>
            <a:pathLst>
              <a:path w="1068704" h="1837054">
                <a:moveTo>
                  <a:pt x="388162" y="1686204"/>
                </a:moveTo>
                <a:lnTo>
                  <a:pt x="0" y="707567"/>
                </a:lnTo>
                <a:lnTo>
                  <a:pt x="0" y="1150162"/>
                </a:lnTo>
                <a:lnTo>
                  <a:pt x="241" y="1152677"/>
                </a:lnTo>
                <a:lnTo>
                  <a:pt x="251015" y="1804314"/>
                </a:lnTo>
                <a:lnTo>
                  <a:pt x="268605" y="1828304"/>
                </a:lnTo>
                <a:lnTo>
                  <a:pt x="292823" y="1836826"/>
                </a:lnTo>
                <a:lnTo>
                  <a:pt x="317347" y="1829701"/>
                </a:lnTo>
                <a:lnTo>
                  <a:pt x="335915" y="1806740"/>
                </a:lnTo>
                <a:lnTo>
                  <a:pt x="388162" y="1686204"/>
                </a:lnTo>
                <a:close/>
              </a:path>
              <a:path w="1068704" h="1837054">
                <a:moveTo>
                  <a:pt x="1068463" y="96939"/>
                </a:moveTo>
                <a:lnTo>
                  <a:pt x="1050302" y="45085"/>
                </a:lnTo>
                <a:lnTo>
                  <a:pt x="991171" y="4216"/>
                </a:lnTo>
                <a:lnTo>
                  <a:pt x="968463" y="0"/>
                </a:lnTo>
                <a:lnTo>
                  <a:pt x="951166" y="17462"/>
                </a:lnTo>
                <a:lnTo>
                  <a:pt x="930059" y="59626"/>
                </a:lnTo>
                <a:lnTo>
                  <a:pt x="326390" y="1453464"/>
                </a:lnTo>
                <a:lnTo>
                  <a:pt x="402336" y="1647240"/>
                </a:lnTo>
                <a:lnTo>
                  <a:pt x="1061910" y="125806"/>
                </a:lnTo>
                <a:lnTo>
                  <a:pt x="1068463" y="96939"/>
                </a:lnTo>
                <a:close/>
              </a:path>
            </a:pathLst>
          </a:custGeom>
          <a:solidFill>
            <a:srgbClr val="3DB98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5" name="object 15" descr=""/>
          <p:cNvGrpSpPr/>
          <p:nvPr/>
        </p:nvGrpSpPr>
        <p:grpSpPr>
          <a:xfrm>
            <a:off x="1992500" y="855333"/>
            <a:ext cx="895985" cy="1052195"/>
            <a:chOff x="1992500" y="855333"/>
            <a:chExt cx="895985" cy="1052195"/>
          </a:xfrm>
        </p:grpSpPr>
        <p:sp>
          <p:nvSpPr>
            <p:cNvPr id="16" name="object 16" descr=""/>
            <p:cNvSpPr/>
            <p:nvPr/>
          </p:nvSpPr>
          <p:spPr>
            <a:xfrm>
              <a:off x="2081998" y="1208001"/>
              <a:ext cx="694690" cy="699135"/>
            </a:xfrm>
            <a:custGeom>
              <a:avLst/>
              <a:gdLst/>
              <a:ahLst/>
              <a:cxnLst/>
              <a:rect l="l" t="t" r="r" b="b"/>
              <a:pathLst>
                <a:path w="694689" h="699135">
                  <a:moveTo>
                    <a:pt x="676605" y="0"/>
                  </a:moveTo>
                  <a:lnTo>
                    <a:pt x="0" y="2933"/>
                  </a:lnTo>
                  <a:lnTo>
                    <a:pt x="4673" y="24231"/>
                  </a:lnTo>
                  <a:lnTo>
                    <a:pt x="323329" y="688467"/>
                  </a:lnTo>
                  <a:lnTo>
                    <a:pt x="328994" y="696261"/>
                  </a:lnTo>
                  <a:lnTo>
                    <a:pt x="335535" y="698928"/>
                  </a:lnTo>
                  <a:lnTo>
                    <a:pt x="342154" y="696457"/>
                  </a:lnTo>
                  <a:lnTo>
                    <a:pt x="348056" y="688835"/>
                  </a:lnTo>
                  <a:lnTo>
                    <a:pt x="691603" y="24511"/>
                  </a:lnTo>
                  <a:lnTo>
                    <a:pt x="694382" y="14934"/>
                  </a:lnTo>
                  <a:lnTo>
                    <a:pt x="692486" y="7131"/>
                  </a:lnTo>
                  <a:lnTo>
                    <a:pt x="686399" y="1890"/>
                  </a:lnTo>
                  <a:lnTo>
                    <a:pt x="676605" y="0"/>
                  </a:lnTo>
                  <a:close/>
                </a:path>
              </a:pathLst>
            </a:custGeom>
            <a:solidFill>
              <a:srgbClr val="FFFFFF">
                <a:alpha val="21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992500" y="855333"/>
              <a:ext cx="895985" cy="901700"/>
            </a:xfrm>
            <a:custGeom>
              <a:avLst/>
              <a:gdLst/>
              <a:ahLst/>
              <a:cxnLst/>
              <a:rect l="l" t="t" r="r" b="b"/>
              <a:pathLst>
                <a:path w="895985" h="901700">
                  <a:moveTo>
                    <a:pt x="872832" y="0"/>
                  </a:moveTo>
                  <a:lnTo>
                    <a:pt x="0" y="3771"/>
                  </a:lnTo>
                  <a:lnTo>
                    <a:pt x="6032" y="31254"/>
                  </a:lnTo>
                  <a:lnTo>
                    <a:pt x="417093" y="888111"/>
                  </a:lnTo>
                  <a:lnTo>
                    <a:pt x="424408" y="898171"/>
                  </a:lnTo>
                  <a:lnTo>
                    <a:pt x="432849" y="901615"/>
                  </a:lnTo>
                  <a:lnTo>
                    <a:pt x="441387" y="898428"/>
                  </a:lnTo>
                  <a:lnTo>
                    <a:pt x="448995" y="888593"/>
                  </a:lnTo>
                  <a:lnTo>
                    <a:pt x="892175" y="31623"/>
                  </a:lnTo>
                  <a:lnTo>
                    <a:pt x="895755" y="19264"/>
                  </a:lnTo>
                  <a:lnTo>
                    <a:pt x="893310" y="9196"/>
                  </a:lnTo>
                  <a:lnTo>
                    <a:pt x="885461" y="2435"/>
                  </a:lnTo>
                  <a:lnTo>
                    <a:pt x="872832" y="0"/>
                  </a:lnTo>
                  <a:close/>
                </a:path>
              </a:pathLst>
            </a:custGeom>
            <a:solidFill>
              <a:srgbClr val="3DB98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/>
          <p:nvPr/>
        </p:nvSpPr>
        <p:spPr>
          <a:xfrm>
            <a:off x="3530503" y="0"/>
            <a:ext cx="441959" cy="429895"/>
          </a:xfrm>
          <a:custGeom>
            <a:avLst/>
            <a:gdLst/>
            <a:ahLst/>
            <a:cxnLst/>
            <a:rect l="l" t="t" r="r" b="b"/>
            <a:pathLst>
              <a:path w="441960" h="429895">
                <a:moveTo>
                  <a:pt x="441348" y="0"/>
                </a:moveTo>
                <a:lnTo>
                  <a:pt x="0" y="0"/>
                </a:lnTo>
                <a:lnTo>
                  <a:pt x="200418" y="418805"/>
                </a:lnTo>
                <a:lnTo>
                  <a:pt x="206079" y="426599"/>
                </a:lnTo>
                <a:lnTo>
                  <a:pt x="212610" y="429267"/>
                </a:lnTo>
                <a:lnTo>
                  <a:pt x="219217" y="426795"/>
                </a:lnTo>
                <a:lnTo>
                  <a:pt x="225107" y="419173"/>
                </a:lnTo>
                <a:lnTo>
                  <a:pt x="441348" y="0"/>
                </a:lnTo>
                <a:close/>
              </a:path>
            </a:pathLst>
          </a:custGeom>
          <a:solidFill>
            <a:srgbClr val="001D15">
              <a:alpha val="41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4886172" y="711294"/>
            <a:ext cx="264795" cy="266065"/>
          </a:xfrm>
          <a:custGeom>
            <a:avLst/>
            <a:gdLst/>
            <a:ahLst/>
            <a:cxnLst/>
            <a:rect l="l" t="t" r="r" b="b"/>
            <a:pathLst>
              <a:path w="264795" h="266065">
                <a:moveTo>
                  <a:pt x="260299" y="0"/>
                </a:moveTo>
                <a:lnTo>
                  <a:pt x="0" y="1130"/>
                </a:lnTo>
                <a:lnTo>
                  <a:pt x="1777" y="9283"/>
                </a:lnTo>
                <a:lnTo>
                  <a:pt x="124282" y="265849"/>
                </a:lnTo>
                <a:lnTo>
                  <a:pt x="131457" y="265963"/>
                </a:lnTo>
                <a:lnTo>
                  <a:pt x="264680" y="7137"/>
                </a:lnTo>
                <a:lnTo>
                  <a:pt x="260299" y="0"/>
                </a:lnTo>
                <a:close/>
              </a:path>
            </a:pathLst>
          </a:custGeom>
          <a:solidFill>
            <a:srgbClr val="FFFFFF">
              <a:alpha val="61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2636269" y="429267"/>
            <a:ext cx="280670" cy="282575"/>
          </a:xfrm>
          <a:custGeom>
            <a:avLst/>
            <a:gdLst/>
            <a:ahLst/>
            <a:cxnLst/>
            <a:rect l="l" t="t" r="r" b="b"/>
            <a:pathLst>
              <a:path w="280669" h="282575">
                <a:moveTo>
                  <a:pt x="262394" y="0"/>
                </a:moveTo>
                <a:lnTo>
                  <a:pt x="0" y="1143"/>
                </a:lnTo>
                <a:lnTo>
                  <a:pt x="1930" y="10007"/>
                </a:lnTo>
                <a:lnTo>
                  <a:pt x="126225" y="271589"/>
                </a:lnTo>
                <a:lnTo>
                  <a:pt x="131854" y="279397"/>
                </a:lnTo>
                <a:lnTo>
                  <a:pt x="138347" y="282068"/>
                </a:lnTo>
                <a:lnTo>
                  <a:pt x="144916" y="279588"/>
                </a:lnTo>
                <a:lnTo>
                  <a:pt x="150774" y="271945"/>
                </a:lnTo>
                <a:lnTo>
                  <a:pt x="277482" y="24561"/>
                </a:lnTo>
                <a:lnTo>
                  <a:pt x="280225" y="14966"/>
                </a:lnTo>
                <a:lnTo>
                  <a:pt x="278301" y="7146"/>
                </a:lnTo>
                <a:lnTo>
                  <a:pt x="272195" y="1894"/>
                </a:lnTo>
                <a:lnTo>
                  <a:pt x="262394" y="0"/>
                </a:lnTo>
                <a:close/>
              </a:path>
            </a:pathLst>
          </a:custGeom>
          <a:solidFill>
            <a:srgbClr val="FFFFFF">
              <a:alpha val="61000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object 2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5583974"/>
            <a:ext cx="8856002" cy="1256029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>
            <a:off x="2840388" y="4119871"/>
            <a:ext cx="4479925" cy="113220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 sz="2400" spc="-10" b="1">
                <a:solidFill>
                  <a:srgbClr val="FFFFFF"/>
                </a:solidFill>
                <a:latin typeface="Poppins"/>
                <a:cs typeface="Poppins"/>
              </a:rPr>
              <a:t>Communiquer</a:t>
            </a:r>
            <a:endParaRPr sz="2400">
              <a:latin typeface="Poppins"/>
              <a:cs typeface="Poppins"/>
            </a:endParaRPr>
          </a:p>
          <a:p>
            <a:pPr algn="ctr" marL="12700" marR="5080">
              <a:lnSpc>
                <a:spcPct val="100800"/>
              </a:lnSpc>
            </a:pPr>
            <a:r>
              <a:rPr dirty="0" sz="2400" b="1">
                <a:solidFill>
                  <a:srgbClr val="FFFFFF"/>
                </a:solidFill>
                <a:latin typeface="Poppins"/>
                <a:cs typeface="Poppins"/>
              </a:rPr>
              <a:t>avec</a:t>
            </a:r>
            <a:r>
              <a:rPr dirty="0" sz="2400" spc="35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2400" b="1">
                <a:solidFill>
                  <a:srgbClr val="FFFFFF"/>
                </a:solidFill>
                <a:latin typeface="Poppins"/>
                <a:cs typeface="Poppins"/>
              </a:rPr>
              <a:t>proximité</a:t>
            </a:r>
            <a:r>
              <a:rPr dirty="0" sz="2400" spc="35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2400" b="1">
                <a:solidFill>
                  <a:srgbClr val="FFFFFF"/>
                </a:solidFill>
                <a:latin typeface="Poppins"/>
                <a:cs typeface="Poppins"/>
              </a:rPr>
              <a:t>sur</a:t>
            </a:r>
            <a:r>
              <a:rPr dirty="0" sz="2400" spc="40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2400" b="1">
                <a:solidFill>
                  <a:srgbClr val="FFFFFF"/>
                </a:solidFill>
                <a:latin typeface="Poppins"/>
                <a:cs typeface="Poppins"/>
              </a:rPr>
              <a:t>une</a:t>
            </a:r>
            <a:r>
              <a:rPr dirty="0" sz="2400" spc="35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Poppins"/>
                <a:cs typeface="Poppins"/>
              </a:rPr>
              <a:t>cible </a:t>
            </a:r>
            <a:r>
              <a:rPr dirty="0" sz="2400" b="1">
                <a:solidFill>
                  <a:srgbClr val="FFFFFF"/>
                </a:solidFill>
                <a:latin typeface="Poppins"/>
                <a:cs typeface="Poppins"/>
              </a:rPr>
              <a:t>qualifiée et </a:t>
            </a:r>
            <a:r>
              <a:rPr dirty="0" sz="2400" spc="-10" b="1">
                <a:solidFill>
                  <a:srgbClr val="FFFFFF"/>
                </a:solidFill>
                <a:latin typeface="Poppins"/>
                <a:cs typeface="Poppins"/>
              </a:rPr>
              <a:t>captive</a:t>
            </a:r>
            <a:endParaRPr sz="2400">
              <a:latin typeface="Poppins"/>
              <a:cs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49633" y="1186365"/>
            <a:ext cx="371475" cy="19177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204"/>
              </a:spcBef>
            </a:pPr>
            <a:r>
              <a:rPr dirty="0" sz="550" b="1">
                <a:solidFill>
                  <a:srgbClr val="FFFFFF"/>
                </a:solidFill>
                <a:latin typeface="Poppins"/>
                <a:cs typeface="Poppins"/>
              </a:rPr>
              <a:t>Le</a:t>
            </a:r>
            <a:r>
              <a:rPr dirty="0" sz="550" spc="45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550" spc="-10" b="1">
                <a:solidFill>
                  <a:srgbClr val="FFFFFF"/>
                </a:solidFill>
                <a:latin typeface="Poppins"/>
                <a:cs typeface="Poppins"/>
              </a:rPr>
              <a:t>média</a:t>
            </a:r>
            <a:r>
              <a:rPr dirty="0" sz="550" spc="500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550" spc="-10" b="1">
                <a:solidFill>
                  <a:srgbClr val="FFFFFF"/>
                </a:solidFill>
                <a:latin typeface="Poppins"/>
                <a:cs typeface="Poppins"/>
              </a:rPr>
              <a:t>agile</a:t>
            </a:r>
            <a:endParaRPr sz="550">
              <a:latin typeface="Poppins"/>
              <a:cs typeface="Poppins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350139" y="415797"/>
            <a:ext cx="568325" cy="977265"/>
          </a:xfrm>
          <a:custGeom>
            <a:avLst/>
            <a:gdLst/>
            <a:ahLst/>
            <a:cxnLst/>
            <a:rect l="l" t="t" r="r" b="b"/>
            <a:pathLst>
              <a:path w="568325" h="977265">
                <a:moveTo>
                  <a:pt x="206400" y="896594"/>
                </a:moveTo>
                <a:lnTo>
                  <a:pt x="0" y="376237"/>
                </a:lnTo>
                <a:lnTo>
                  <a:pt x="0" y="611568"/>
                </a:lnTo>
                <a:lnTo>
                  <a:pt x="368" y="613537"/>
                </a:lnTo>
                <a:lnTo>
                  <a:pt x="133477" y="959396"/>
                </a:lnTo>
                <a:lnTo>
                  <a:pt x="142824" y="972146"/>
                </a:lnTo>
                <a:lnTo>
                  <a:pt x="155702" y="976680"/>
                </a:lnTo>
                <a:lnTo>
                  <a:pt x="168744" y="972896"/>
                </a:lnTo>
                <a:lnTo>
                  <a:pt x="178612" y="960691"/>
                </a:lnTo>
                <a:lnTo>
                  <a:pt x="206400" y="896594"/>
                </a:lnTo>
                <a:close/>
              </a:path>
              <a:path w="568325" h="977265">
                <a:moveTo>
                  <a:pt x="568134" y="51536"/>
                </a:moveTo>
                <a:lnTo>
                  <a:pt x="546887" y="14363"/>
                </a:lnTo>
                <a:lnTo>
                  <a:pt x="514959" y="0"/>
                </a:lnTo>
                <a:lnTo>
                  <a:pt x="505764" y="9271"/>
                </a:lnTo>
                <a:lnTo>
                  <a:pt x="494538" y="31699"/>
                </a:lnTo>
                <a:lnTo>
                  <a:pt x="173545" y="772845"/>
                </a:lnTo>
                <a:lnTo>
                  <a:pt x="213931" y="875880"/>
                </a:lnTo>
                <a:lnTo>
                  <a:pt x="564642" y="66890"/>
                </a:lnTo>
                <a:lnTo>
                  <a:pt x="568134" y="51536"/>
                </a:lnTo>
                <a:close/>
              </a:path>
            </a:pathLst>
          </a:custGeom>
          <a:solidFill>
            <a:srgbClr val="3DB9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924970" y="478293"/>
            <a:ext cx="297815" cy="307340"/>
          </a:xfrm>
          <a:custGeom>
            <a:avLst/>
            <a:gdLst/>
            <a:ahLst/>
            <a:cxnLst/>
            <a:rect l="l" t="t" r="r" b="b"/>
            <a:pathLst>
              <a:path w="297815" h="307340">
                <a:moveTo>
                  <a:pt x="294551" y="0"/>
                </a:moveTo>
                <a:lnTo>
                  <a:pt x="0" y="1308"/>
                </a:lnTo>
                <a:lnTo>
                  <a:pt x="1993" y="10617"/>
                </a:lnTo>
                <a:lnTo>
                  <a:pt x="140512" y="307022"/>
                </a:lnTo>
                <a:lnTo>
                  <a:pt x="145249" y="307086"/>
                </a:lnTo>
                <a:lnTo>
                  <a:pt x="297535" y="4826"/>
                </a:lnTo>
                <a:lnTo>
                  <a:pt x="294551" y="0"/>
                </a:lnTo>
                <a:close/>
              </a:path>
            </a:pathLst>
          </a:custGeom>
          <a:solidFill>
            <a:srgbClr val="3DB98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21988" y="161979"/>
            <a:ext cx="167830" cy="17315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28942" y="461570"/>
            <a:ext cx="87388" cy="90131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>
                <a:solidFill>
                  <a:srgbClr val="3DB987"/>
                </a:solidFill>
              </a:rPr>
              <a:t>3 domaines d’expertises en média </a:t>
            </a:r>
            <a:r>
              <a:rPr dirty="0" sz="2300" spc="-10">
                <a:solidFill>
                  <a:srgbClr val="3DB987"/>
                </a:solidFill>
              </a:rPr>
              <a:t>digital</a:t>
            </a:r>
            <a:endParaRPr sz="2300"/>
          </a:p>
        </p:txBody>
      </p:sp>
      <p:sp>
        <p:nvSpPr>
          <p:cNvPr id="8" name="object 8" descr=""/>
          <p:cNvSpPr txBox="1"/>
          <p:nvPr/>
        </p:nvSpPr>
        <p:spPr>
          <a:xfrm>
            <a:off x="1880092" y="5628068"/>
            <a:ext cx="5701665" cy="5359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110"/>
              </a:spcBef>
            </a:pPr>
            <a:r>
              <a:rPr dirty="0" sz="2000" b="0">
                <a:solidFill>
                  <a:srgbClr val="3DB987"/>
                </a:solidFill>
                <a:latin typeface="Poppins Medium"/>
                <a:cs typeface="Poppins Medium"/>
              </a:rPr>
              <a:t>‘‘</a:t>
            </a:r>
            <a:r>
              <a:rPr dirty="0" sz="1300" b="0">
                <a:solidFill>
                  <a:srgbClr val="231F20"/>
                </a:solidFill>
                <a:latin typeface="Poppins Medium"/>
                <a:cs typeface="Poppins Medium"/>
              </a:rPr>
              <a:t>De</a:t>
            </a:r>
            <a:r>
              <a:rPr dirty="0" sz="1300" spc="-25" b="0">
                <a:solidFill>
                  <a:srgbClr val="231F20"/>
                </a:solidFill>
                <a:latin typeface="Poppins Medium"/>
                <a:cs typeface="Poppins Medium"/>
              </a:rPr>
              <a:t> </a:t>
            </a:r>
            <a:r>
              <a:rPr dirty="0" sz="1300" b="0">
                <a:solidFill>
                  <a:srgbClr val="231F20"/>
                </a:solidFill>
                <a:latin typeface="Poppins Medium"/>
                <a:cs typeface="Poppins Medium"/>
              </a:rPr>
              <a:t>la</a:t>
            </a:r>
            <a:r>
              <a:rPr dirty="0" sz="1300" spc="-25" b="0">
                <a:solidFill>
                  <a:srgbClr val="231F20"/>
                </a:solidFill>
                <a:latin typeface="Poppins Medium"/>
                <a:cs typeface="Poppins Medium"/>
              </a:rPr>
              <a:t> </a:t>
            </a:r>
            <a:r>
              <a:rPr dirty="0" sz="1300" b="0">
                <a:solidFill>
                  <a:srgbClr val="231F20"/>
                </a:solidFill>
                <a:latin typeface="Poppins Medium"/>
                <a:cs typeface="Poppins Medium"/>
              </a:rPr>
              <a:t>conception</a:t>
            </a:r>
            <a:r>
              <a:rPr dirty="0" sz="1300" spc="-25" b="0">
                <a:solidFill>
                  <a:srgbClr val="231F20"/>
                </a:solidFill>
                <a:latin typeface="Poppins Medium"/>
                <a:cs typeface="Poppins Medium"/>
              </a:rPr>
              <a:t> </a:t>
            </a:r>
            <a:r>
              <a:rPr dirty="0" sz="1300" b="0">
                <a:solidFill>
                  <a:srgbClr val="231F20"/>
                </a:solidFill>
                <a:latin typeface="Poppins Medium"/>
                <a:cs typeface="Poppins Medium"/>
              </a:rPr>
              <a:t>du</a:t>
            </a:r>
            <a:r>
              <a:rPr dirty="0" sz="1300" spc="-20" b="0">
                <a:solidFill>
                  <a:srgbClr val="231F20"/>
                </a:solidFill>
                <a:latin typeface="Poppins Medium"/>
                <a:cs typeface="Poppins Medium"/>
              </a:rPr>
              <a:t> </a:t>
            </a:r>
            <a:r>
              <a:rPr dirty="0" sz="1300" b="0">
                <a:solidFill>
                  <a:srgbClr val="231F20"/>
                </a:solidFill>
                <a:latin typeface="Poppins Medium"/>
                <a:cs typeface="Poppins Medium"/>
              </a:rPr>
              <a:t>projet,</a:t>
            </a:r>
            <a:r>
              <a:rPr dirty="0" sz="1300" spc="-25" b="0">
                <a:solidFill>
                  <a:srgbClr val="231F20"/>
                </a:solidFill>
                <a:latin typeface="Poppins Medium"/>
                <a:cs typeface="Poppins Medium"/>
              </a:rPr>
              <a:t> </a:t>
            </a:r>
            <a:r>
              <a:rPr dirty="0" sz="1300" b="0">
                <a:solidFill>
                  <a:srgbClr val="231F20"/>
                </a:solidFill>
                <a:latin typeface="Poppins Medium"/>
                <a:cs typeface="Poppins Medium"/>
              </a:rPr>
              <a:t>à</a:t>
            </a:r>
            <a:r>
              <a:rPr dirty="0" sz="1300" spc="-25" b="0">
                <a:solidFill>
                  <a:srgbClr val="231F20"/>
                </a:solidFill>
                <a:latin typeface="Poppins Medium"/>
                <a:cs typeface="Poppins Medium"/>
              </a:rPr>
              <a:t> </a:t>
            </a:r>
            <a:r>
              <a:rPr dirty="0" sz="1300" b="0">
                <a:solidFill>
                  <a:srgbClr val="231F20"/>
                </a:solidFill>
                <a:latin typeface="Poppins Medium"/>
                <a:cs typeface="Poppins Medium"/>
              </a:rPr>
              <a:t>la</a:t>
            </a:r>
            <a:r>
              <a:rPr dirty="0" sz="1300" spc="-20" b="0">
                <a:solidFill>
                  <a:srgbClr val="231F20"/>
                </a:solidFill>
                <a:latin typeface="Poppins Medium"/>
                <a:cs typeface="Poppins Medium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Poppins Medium"/>
                <a:cs typeface="Poppins Medium"/>
              </a:rPr>
              <a:t>commercialisation</a:t>
            </a:r>
            <a:r>
              <a:rPr dirty="0" sz="1300" spc="-25" b="0">
                <a:solidFill>
                  <a:srgbClr val="231F20"/>
                </a:solidFill>
                <a:latin typeface="Poppins Medium"/>
                <a:cs typeface="Poppins Medium"/>
              </a:rPr>
              <a:t> </a:t>
            </a:r>
            <a:r>
              <a:rPr dirty="0" sz="1300" b="0">
                <a:solidFill>
                  <a:srgbClr val="231F20"/>
                </a:solidFill>
                <a:latin typeface="Poppins Medium"/>
                <a:cs typeface="Poppins Medium"/>
              </a:rPr>
              <a:t>»</a:t>
            </a:r>
            <a:r>
              <a:rPr dirty="0" sz="1300" spc="-25" b="0">
                <a:solidFill>
                  <a:srgbClr val="231F20"/>
                </a:solidFill>
                <a:latin typeface="Poppins Medium"/>
                <a:cs typeface="Poppins Medium"/>
              </a:rPr>
              <a:t> </a:t>
            </a:r>
            <a:r>
              <a:rPr dirty="0" sz="1300" b="0">
                <a:solidFill>
                  <a:srgbClr val="231F20"/>
                </a:solidFill>
                <a:latin typeface="Poppins Medium"/>
                <a:cs typeface="Poppins Medium"/>
              </a:rPr>
              <a:t>nous</a:t>
            </a:r>
            <a:r>
              <a:rPr dirty="0" sz="1300" spc="-20" b="0">
                <a:solidFill>
                  <a:srgbClr val="231F20"/>
                </a:solidFill>
                <a:latin typeface="Poppins Medium"/>
                <a:cs typeface="Poppins Medium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Poppins Medium"/>
                <a:cs typeface="Poppins Medium"/>
              </a:rPr>
              <a:t>assurons </a:t>
            </a:r>
            <a:r>
              <a:rPr dirty="0" sz="1300" b="0">
                <a:solidFill>
                  <a:srgbClr val="231F20"/>
                </a:solidFill>
                <a:latin typeface="Poppins Medium"/>
                <a:cs typeface="Poppins Medium"/>
              </a:rPr>
              <a:t>votre</a:t>
            </a:r>
            <a:r>
              <a:rPr dirty="0" sz="1300" spc="-30" b="0">
                <a:solidFill>
                  <a:srgbClr val="231F20"/>
                </a:solidFill>
                <a:latin typeface="Poppins Medium"/>
                <a:cs typeface="Poppins Medium"/>
              </a:rPr>
              <a:t> </a:t>
            </a:r>
            <a:r>
              <a:rPr dirty="0" sz="1300" b="0">
                <a:solidFill>
                  <a:srgbClr val="231F20"/>
                </a:solidFill>
                <a:latin typeface="Poppins Medium"/>
                <a:cs typeface="Poppins Medium"/>
              </a:rPr>
              <a:t>projet</a:t>
            </a:r>
            <a:r>
              <a:rPr dirty="0" sz="1300" spc="-25" b="0">
                <a:solidFill>
                  <a:srgbClr val="231F20"/>
                </a:solidFill>
                <a:latin typeface="Poppins Medium"/>
                <a:cs typeface="Poppins Medium"/>
              </a:rPr>
              <a:t> </a:t>
            </a:r>
            <a:r>
              <a:rPr dirty="0" sz="1300" b="0">
                <a:solidFill>
                  <a:srgbClr val="231F20"/>
                </a:solidFill>
                <a:latin typeface="Poppins Medium"/>
                <a:cs typeface="Poppins Medium"/>
              </a:rPr>
              <a:t>avec</a:t>
            </a:r>
            <a:r>
              <a:rPr dirty="0" sz="1300" spc="-30" b="0">
                <a:solidFill>
                  <a:srgbClr val="231F20"/>
                </a:solidFill>
                <a:latin typeface="Poppins Medium"/>
                <a:cs typeface="Poppins Medium"/>
              </a:rPr>
              <a:t> </a:t>
            </a:r>
            <a:r>
              <a:rPr dirty="0" sz="1300" b="0">
                <a:solidFill>
                  <a:srgbClr val="231F20"/>
                </a:solidFill>
                <a:latin typeface="Poppins Medium"/>
                <a:cs typeface="Poppins Medium"/>
              </a:rPr>
              <a:t>un</a:t>
            </a:r>
            <a:r>
              <a:rPr dirty="0" sz="1300" spc="-25" b="0">
                <a:solidFill>
                  <a:srgbClr val="231F20"/>
                </a:solidFill>
                <a:latin typeface="Poppins Medium"/>
                <a:cs typeface="Poppins Medium"/>
              </a:rPr>
              <a:t> </a:t>
            </a:r>
            <a:r>
              <a:rPr dirty="0" sz="1300" b="0">
                <a:solidFill>
                  <a:srgbClr val="231F20"/>
                </a:solidFill>
                <a:latin typeface="Poppins Medium"/>
                <a:cs typeface="Poppins Medium"/>
              </a:rPr>
              <a:t>pôle</a:t>
            </a:r>
            <a:r>
              <a:rPr dirty="0" sz="1300" spc="-30" b="0">
                <a:solidFill>
                  <a:srgbClr val="231F20"/>
                </a:solidFill>
                <a:latin typeface="Poppins Medium"/>
                <a:cs typeface="Poppins Medium"/>
              </a:rPr>
              <a:t> </a:t>
            </a:r>
            <a:r>
              <a:rPr dirty="0" sz="1300" b="0">
                <a:solidFill>
                  <a:srgbClr val="231F20"/>
                </a:solidFill>
                <a:latin typeface="Poppins Medium"/>
                <a:cs typeface="Poppins Medium"/>
              </a:rPr>
              <a:t>d’experts</a:t>
            </a:r>
            <a:r>
              <a:rPr dirty="0" sz="1300" spc="-25" b="0">
                <a:solidFill>
                  <a:srgbClr val="231F20"/>
                </a:solidFill>
                <a:latin typeface="Poppins Medium"/>
                <a:cs typeface="Poppins Medium"/>
              </a:rPr>
              <a:t> </a:t>
            </a:r>
            <a:r>
              <a:rPr dirty="0" sz="1300" b="0">
                <a:solidFill>
                  <a:srgbClr val="231F20"/>
                </a:solidFill>
                <a:latin typeface="Poppins Medium"/>
                <a:cs typeface="Poppins Medium"/>
              </a:rPr>
              <a:t>géré</a:t>
            </a:r>
            <a:r>
              <a:rPr dirty="0" sz="1300" spc="-30" b="0">
                <a:solidFill>
                  <a:srgbClr val="231F20"/>
                </a:solidFill>
                <a:latin typeface="Poppins Medium"/>
                <a:cs typeface="Poppins Medium"/>
              </a:rPr>
              <a:t> </a:t>
            </a:r>
            <a:r>
              <a:rPr dirty="0" sz="1300" b="0">
                <a:solidFill>
                  <a:srgbClr val="231F20"/>
                </a:solidFill>
                <a:latin typeface="Poppins Medium"/>
                <a:cs typeface="Poppins Medium"/>
              </a:rPr>
              <a:t>par</a:t>
            </a:r>
            <a:r>
              <a:rPr dirty="0" sz="1300" spc="-25" b="0">
                <a:solidFill>
                  <a:srgbClr val="231F20"/>
                </a:solidFill>
                <a:latin typeface="Poppins Medium"/>
                <a:cs typeface="Poppins Medium"/>
              </a:rPr>
              <a:t> </a:t>
            </a:r>
            <a:r>
              <a:rPr dirty="0" sz="1300" b="0">
                <a:solidFill>
                  <a:srgbClr val="231F20"/>
                </a:solidFill>
                <a:latin typeface="Poppins Medium"/>
                <a:cs typeface="Poppins Medium"/>
              </a:rPr>
              <a:t>un</a:t>
            </a:r>
            <a:r>
              <a:rPr dirty="0" sz="1300" spc="-25" b="0">
                <a:solidFill>
                  <a:srgbClr val="231F20"/>
                </a:solidFill>
                <a:latin typeface="Poppins Medium"/>
                <a:cs typeface="Poppins Medium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Poppins Medium"/>
                <a:cs typeface="Poppins Medium"/>
              </a:rPr>
              <a:t>interlocuteur</a:t>
            </a:r>
            <a:r>
              <a:rPr dirty="0" sz="1300" spc="-30" b="0">
                <a:solidFill>
                  <a:srgbClr val="231F20"/>
                </a:solidFill>
                <a:latin typeface="Poppins Medium"/>
                <a:cs typeface="Poppins Medium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Poppins Medium"/>
                <a:cs typeface="Poppins Medium"/>
              </a:rPr>
              <a:t>dédié</a:t>
            </a:r>
            <a:endParaRPr sz="1300">
              <a:latin typeface="Poppins Medium"/>
              <a:cs typeface="Poppins Medium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297689" y="4459820"/>
            <a:ext cx="1490980" cy="93345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z="1050" spc="-10" b="1">
                <a:solidFill>
                  <a:srgbClr val="231F20"/>
                </a:solidFill>
                <a:latin typeface="Poppins"/>
                <a:cs typeface="Poppins"/>
              </a:rPr>
              <a:t>Salons</a:t>
            </a:r>
            <a:r>
              <a:rPr dirty="0" sz="1050" spc="-20" b="1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1050" b="1">
                <a:solidFill>
                  <a:srgbClr val="231F20"/>
                </a:solidFill>
                <a:latin typeface="Poppins"/>
                <a:cs typeface="Poppins"/>
              </a:rPr>
              <a:t>&amp;</a:t>
            </a:r>
            <a:r>
              <a:rPr dirty="0" sz="1050" spc="-15" b="1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1050" spc="-10" b="1">
                <a:solidFill>
                  <a:srgbClr val="231F20"/>
                </a:solidFill>
                <a:latin typeface="Poppins"/>
                <a:cs typeface="Poppins"/>
              </a:rPr>
              <a:t>Events</a:t>
            </a:r>
            <a:endParaRPr sz="1050">
              <a:latin typeface="Poppins"/>
              <a:cs typeface="Poppins"/>
            </a:endParaRPr>
          </a:p>
          <a:p>
            <a:pPr marL="12700" marR="5080">
              <a:lnSpc>
                <a:spcPts val="1160"/>
              </a:lnSpc>
              <a:spcBef>
                <a:spcPts val="20"/>
              </a:spcBef>
            </a:pP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Location</a:t>
            </a:r>
            <a:r>
              <a:rPr dirty="0" sz="800" spc="4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et</a:t>
            </a:r>
            <a:r>
              <a:rPr dirty="0" sz="800" spc="5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vente</a:t>
            </a:r>
            <a:r>
              <a:rPr dirty="0" sz="800" spc="4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-10">
                <a:solidFill>
                  <a:srgbClr val="231F20"/>
                </a:solidFill>
                <a:latin typeface="Poppins"/>
                <a:cs typeface="Poppins"/>
              </a:rPr>
              <a:t>d’écrans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tous</a:t>
            </a:r>
            <a:r>
              <a:rPr dirty="0" sz="800" spc="4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formats</a:t>
            </a:r>
            <a:r>
              <a:rPr dirty="0" sz="800" spc="4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et</a:t>
            </a:r>
            <a:r>
              <a:rPr dirty="0" sz="800" spc="4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toutes</a:t>
            </a:r>
            <a:r>
              <a:rPr dirty="0" sz="800" spc="4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-20">
                <a:solidFill>
                  <a:srgbClr val="231F20"/>
                </a:solidFill>
                <a:latin typeface="Poppins"/>
                <a:cs typeface="Poppins"/>
              </a:rPr>
              <a:t>tech-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 nologies</a:t>
            </a:r>
            <a:r>
              <a:rPr dirty="0" sz="800" spc="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-</a:t>
            </a:r>
            <a:r>
              <a:rPr dirty="0" sz="800" spc="3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fixes</a:t>
            </a:r>
            <a:r>
              <a:rPr dirty="0" sz="800" spc="3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ou</a:t>
            </a:r>
            <a:r>
              <a:rPr dirty="0" sz="800" spc="3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-10">
                <a:solidFill>
                  <a:srgbClr val="231F20"/>
                </a:solidFill>
                <a:latin typeface="Poppins"/>
                <a:cs typeface="Poppins"/>
              </a:rPr>
              <a:t>mobiles</a:t>
            </a:r>
            <a:endParaRPr sz="8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-</a:t>
            </a:r>
            <a:r>
              <a:rPr dirty="0" sz="800" spc="4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bornes</a:t>
            </a:r>
            <a:r>
              <a:rPr dirty="0" sz="800" spc="5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interactives</a:t>
            </a:r>
            <a:r>
              <a:rPr dirty="0" sz="800" spc="5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-</a:t>
            </a:r>
            <a:r>
              <a:rPr dirty="0" sz="800" spc="5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-20">
                <a:solidFill>
                  <a:srgbClr val="231F20"/>
                </a:solidFill>
                <a:latin typeface="Poppins"/>
                <a:cs typeface="Poppins"/>
              </a:rPr>
              <a:t>murs</a:t>
            </a:r>
            <a:endParaRPr sz="8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d’images</a:t>
            </a:r>
            <a:r>
              <a:rPr dirty="0" sz="800" spc="5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–</a:t>
            </a:r>
            <a:r>
              <a:rPr dirty="0" sz="800" spc="5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-10">
                <a:solidFill>
                  <a:srgbClr val="231F20"/>
                </a:solidFill>
                <a:latin typeface="Poppins"/>
                <a:cs typeface="Poppins"/>
              </a:rPr>
              <a:t>sonorisation</a:t>
            </a:r>
            <a:endParaRPr sz="800">
              <a:latin typeface="Poppins"/>
              <a:cs typeface="Poppins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129901" y="1701847"/>
            <a:ext cx="1242695" cy="47879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5080">
              <a:lnSpc>
                <a:spcPts val="1160"/>
              </a:lnSpc>
              <a:spcBef>
                <a:spcPts val="215"/>
              </a:spcBef>
            </a:pPr>
            <a:r>
              <a:rPr dirty="0" sz="1050" spc="-10" b="1">
                <a:solidFill>
                  <a:srgbClr val="231F20"/>
                </a:solidFill>
                <a:latin typeface="Poppins"/>
                <a:cs typeface="Poppins"/>
              </a:rPr>
              <a:t>Affichages dynamiques</a:t>
            </a:r>
            <a:r>
              <a:rPr dirty="0" sz="1050" spc="25" b="1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1050" spc="-20" b="1">
                <a:solidFill>
                  <a:srgbClr val="231F20"/>
                </a:solidFill>
                <a:latin typeface="Poppins"/>
                <a:cs typeface="Poppins"/>
              </a:rPr>
              <a:t>pour </a:t>
            </a:r>
            <a:r>
              <a:rPr dirty="0" sz="1050" b="1">
                <a:solidFill>
                  <a:srgbClr val="231F20"/>
                </a:solidFill>
                <a:latin typeface="Poppins"/>
                <a:cs typeface="Poppins"/>
              </a:rPr>
              <a:t>cibles</a:t>
            </a:r>
            <a:r>
              <a:rPr dirty="0" sz="1050" spc="-40" b="1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1050" spc="-10" b="1">
                <a:solidFill>
                  <a:srgbClr val="231F20"/>
                </a:solidFill>
                <a:latin typeface="Poppins"/>
                <a:cs typeface="Poppins"/>
              </a:rPr>
              <a:t>affinitaires</a:t>
            </a:r>
            <a:endParaRPr sz="1050">
              <a:latin typeface="Poppins"/>
              <a:cs typeface="Poppins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835183" y="1603164"/>
            <a:ext cx="1020444" cy="91313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114300">
              <a:lnSpc>
                <a:spcPts val="1150"/>
              </a:lnSpc>
              <a:spcBef>
                <a:spcPts val="225"/>
              </a:spcBef>
            </a:pPr>
            <a:r>
              <a:rPr dirty="0" sz="1050" b="1">
                <a:solidFill>
                  <a:srgbClr val="231F20"/>
                </a:solidFill>
                <a:latin typeface="Poppins"/>
                <a:cs typeface="Poppins"/>
              </a:rPr>
              <a:t>Street</a:t>
            </a:r>
            <a:r>
              <a:rPr dirty="0" sz="1050" spc="-40" b="1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1050" spc="-10" b="1">
                <a:solidFill>
                  <a:srgbClr val="231F20"/>
                </a:solidFill>
                <a:latin typeface="Poppins"/>
                <a:cs typeface="Poppins"/>
              </a:rPr>
              <a:t>Digital Marketing</a:t>
            </a:r>
            <a:endParaRPr sz="1050">
              <a:latin typeface="Poppins"/>
              <a:cs typeface="Poppins"/>
            </a:endParaRPr>
          </a:p>
          <a:p>
            <a:pPr marL="12700" marR="5080">
              <a:lnSpc>
                <a:spcPts val="1160"/>
              </a:lnSpc>
            </a:pP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Street</a:t>
            </a:r>
            <a:r>
              <a:rPr dirty="0" sz="800" spc="6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Marketing</a:t>
            </a:r>
            <a:r>
              <a:rPr dirty="0" sz="800" spc="7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-50">
                <a:solidFill>
                  <a:srgbClr val="231F20"/>
                </a:solidFill>
                <a:latin typeface="Poppins"/>
                <a:cs typeface="Poppins"/>
              </a:rPr>
              <a:t>-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 Affichages</a:t>
            </a:r>
            <a:r>
              <a:rPr dirty="0" sz="800" spc="9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-10">
                <a:solidFill>
                  <a:srgbClr val="231F20"/>
                </a:solidFill>
                <a:latin typeface="Poppins"/>
                <a:cs typeface="Poppins"/>
              </a:rPr>
              <a:t>mobiles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digitaux</a:t>
            </a:r>
            <a:r>
              <a:rPr dirty="0" sz="800" spc="4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-</a:t>
            </a:r>
            <a:r>
              <a:rPr dirty="0" sz="800" spc="4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-10">
                <a:solidFill>
                  <a:srgbClr val="231F20"/>
                </a:solidFill>
                <a:latin typeface="Poppins"/>
                <a:cs typeface="Poppins"/>
              </a:rPr>
              <a:t>Ecrans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géants</a:t>
            </a:r>
            <a:r>
              <a:rPr dirty="0" sz="800" spc="6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-10">
                <a:solidFill>
                  <a:srgbClr val="231F20"/>
                </a:solidFill>
                <a:latin typeface="Poppins"/>
                <a:cs typeface="Poppins"/>
              </a:rPr>
              <a:t>mobiles</a:t>
            </a:r>
            <a:endParaRPr sz="800">
              <a:latin typeface="Poppins"/>
              <a:cs typeface="Poppins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61595" y="2772003"/>
            <a:ext cx="1549222" cy="2197836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49150" y="1616968"/>
            <a:ext cx="1898023" cy="2559494"/>
          </a:xfrm>
          <a:prstGeom prst="rect">
            <a:avLst/>
          </a:prstGeom>
        </p:spPr>
      </p:pic>
      <p:sp>
        <p:nvSpPr>
          <p:cNvPr id="14" name="object 14" descr=""/>
          <p:cNvSpPr/>
          <p:nvPr/>
        </p:nvSpPr>
        <p:spPr>
          <a:xfrm>
            <a:off x="6181973" y="1648611"/>
            <a:ext cx="565150" cy="600710"/>
          </a:xfrm>
          <a:custGeom>
            <a:avLst/>
            <a:gdLst/>
            <a:ahLst/>
            <a:cxnLst/>
            <a:rect l="l" t="t" r="r" b="b"/>
            <a:pathLst>
              <a:path w="565150" h="600710">
                <a:moveTo>
                  <a:pt x="560819" y="0"/>
                </a:moveTo>
                <a:lnTo>
                  <a:pt x="0" y="2476"/>
                </a:lnTo>
                <a:lnTo>
                  <a:pt x="3759" y="20053"/>
                </a:lnTo>
                <a:lnTo>
                  <a:pt x="278739" y="600316"/>
                </a:lnTo>
                <a:lnTo>
                  <a:pt x="284251" y="600303"/>
                </a:lnTo>
                <a:lnTo>
                  <a:pt x="564527" y="5816"/>
                </a:lnTo>
                <a:lnTo>
                  <a:pt x="560819" y="0"/>
                </a:lnTo>
                <a:close/>
              </a:path>
            </a:pathLst>
          </a:custGeom>
          <a:solidFill>
            <a:srgbClr val="9BC1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6365538" y="1684422"/>
            <a:ext cx="168275" cy="3092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850" spc="-50" b="1">
                <a:solidFill>
                  <a:srgbClr val="FFFFFF"/>
                </a:solidFill>
                <a:latin typeface="Poppins"/>
                <a:cs typeface="Poppins"/>
              </a:rPr>
              <a:t>3</a:t>
            </a:r>
            <a:endParaRPr sz="1850">
              <a:latin typeface="Poppins"/>
              <a:cs typeface="Poppins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3671571" y="4534953"/>
            <a:ext cx="565150" cy="600710"/>
          </a:xfrm>
          <a:custGeom>
            <a:avLst/>
            <a:gdLst/>
            <a:ahLst/>
            <a:cxnLst/>
            <a:rect l="l" t="t" r="r" b="b"/>
            <a:pathLst>
              <a:path w="565150" h="600710">
                <a:moveTo>
                  <a:pt x="560819" y="0"/>
                </a:moveTo>
                <a:lnTo>
                  <a:pt x="0" y="2476"/>
                </a:lnTo>
                <a:lnTo>
                  <a:pt x="3759" y="20053"/>
                </a:lnTo>
                <a:lnTo>
                  <a:pt x="278739" y="600316"/>
                </a:lnTo>
                <a:lnTo>
                  <a:pt x="284251" y="600303"/>
                </a:lnTo>
                <a:lnTo>
                  <a:pt x="564527" y="5816"/>
                </a:lnTo>
                <a:lnTo>
                  <a:pt x="560819" y="0"/>
                </a:lnTo>
                <a:close/>
              </a:path>
            </a:pathLst>
          </a:custGeom>
          <a:solidFill>
            <a:srgbClr val="263C7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3870801" y="4600490"/>
            <a:ext cx="160655" cy="3092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850" spc="-50" b="1">
                <a:solidFill>
                  <a:srgbClr val="FFFFFF"/>
                </a:solidFill>
                <a:latin typeface="Poppins"/>
                <a:cs typeface="Poppins"/>
              </a:rPr>
              <a:t>2</a:t>
            </a:r>
            <a:endParaRPr sz="1850">
              <a:latin typeface="Poppins"/>
              <a:cs typeface="Poppins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1512777" y="1668937"/>
            <a:ext cx="565150" cy="600710"/>
          </a:xfrm>
          <a:custGeom>
            <a:avLst/>
            <a:gdLst/>
            <a:ahLst/>
            <a:cxnLst/>
            <a:rect l="l" t="t" r="r" b="b"/>
            <a:pathLst>
              <a:path w="565150" h="600710">
                <a:moveTo>
                  <a:pt x="560819" y="0"/>
                </a:moveTo>
                <a:lnTo>
                  <a:pt x="0" y="2476"/>
                </a:lnTo>
                <a:lnTo>
                  <a:pt x="3759" y="20053"/>
                </a:lnTo>
                <a:lnTo>
                  <a:pt x="278739" y="600316"/>
                </a:lnTo>
                <a:lnTo>
                  <a:pt x="284251" y="600303"/>
                </a:lnTo>
                <a:lnTo>
                  <a:pt x="564527" y="5816"/>
                </a:lnTo>
                <a:lnTo>
                  <a:pt x="560819" y="0"/>
                </a:lnTo>
                <a:close/>
              </a:path>
            </a:pathLst>
          </a:custGeom>
          <a:solidFill>
            <a:srgbClr val="3DB9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1733956" y="1729906"/>
            <a:ext cx="114300" cy="3092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850" spc="-50" b="1">
                <a:solidFill>
                  <a:srgbClr val="FFFFFF"/>
                </a:solidFill>
                <a:latin typeface="Poppins"/>
                <a:cs typeface="Poppins"/>
              </a:rPr>
              <a:t>1</a:t>
            </a:r>
            <a:endParaRPr sz="1850">
              <a:latin typeface="Poppins"/>
              <a:cs typeface="Poppins"/>
            </a:endParaRPr>
          </a:p>
        </p:txBody>
      </p:sp>
      <p:pic>
        <p:nvPicPr>
          <p:cNvPr id="20" name="object 2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23493" y="2457272"/>
            <a:ext cx="1771826" cy="1128902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23263" y="3677653"/>
            <a:ext cx="1774885" cy="11515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184275" cy="2449195"/>
            <a:chOff x="0" y="0"/>
            <a:chExt cx="1184275" cy="2449195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1089025" cy="2449195"/>
            </a:xfrm>
            <a:custGeom>
              <a:avLst/>
              <a:gdLst/>
              <a:ahLst/>
              <a:cxnLst/>
              <a:rect l="l" t="t" r="r" b="b"/>
              <a:pathLst>
                <a:path w="1089025" h="2449195">
                  <a:moveTo>
                    <a:pt x="1088431" y="0"/>
                  </a:moveTo>
                  <a:lnTo>
                    <a:pt x="0" y="0"/>
                  </a:lnTo>
                  <a:lnTo>
                    <a:pt x="0" y="2448987"/>
                  </a:lnTo>
                  <a:lnTo>
                    <a:pt x="1088431" y="0"/>
                  </a:lnTo>
                  <a:close/>
                </a:path>
              </a:pathLst>
            </a:custGeom>
            <a:solidFill>
              <a:srgbClr val="263C7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346229" y="624739"/>
              <a:ext cx="832485" cy="842644"/>
            </a:xfrm>
            <a:custGeom>
              <a:avLst/>
              <a:gdLst/>
              <a:ahLst/>
              <a:cxnLst/>
              <a:rect l="l" t="t" r="r" b="b"/>
              <a:pathLst>
                <a:path w="832485" h="842644">
                  <a:moveTo>
                    <a:pt x="774001" y="842365"/>
                  </a:moveTo>
                  <a:lnTo>
                    <a:pt x="58216" y="842365"/>
                  </a:lnTo>
                  <a:lnTo>
                    <a:pt x="35554" y="837791"/>
                  </a:lnTo>
                  <a:lnTo>
                    <a:pt x="17049" y="825315"/>
                  </a:lnTo>
                  <a:lnTo>
                    <a:pt x="4574" y="806811"/>
                  </a:lnTo>
                  <a:lnTo>
                    <a:pt x="0" y="784148"/>
                  </a:lnTo>
                  <a:lnTo>
                    <a:pt x="0" y="58204"/>
                  </a:lnTo>
                  <a:lnTo>
                    <a:pt x="4574" y="35554"/>
                  </a:lnTo>
                  <a:lnTo>
                    <a:pt x="17049" y="17052"/>
                  </a:lnTo>
                  <a:lnTo>
                    <a:pt x="35554" y="4575"/>
                  </a:lnTo>
                  <a:lnTo>
                    <a:pt x="58216" y="0"/>
                  </a:lnTo>
                  <a:lnTo>
                    <a:pt x="774001" y="0"/>
                  </a:lnTo>
                  <a:lnTo>
                    <a:pt x="796663" y="4575"/>
                  </a:lnTo>
                  <a:lnTo>
                    <a:pt x="815168" y="17052"/>
                  </a:lnTo>
                  <a:lnTo>
                    <a:pt x="827643" y="35554"/>
                  </a:lnTo>
                  <a:lnTo>
                    <a:pt x="832218" y="58204"/>
                  </a:lnTo>
                  <a:lnTo>
                    <a:pt x="832218" y="784148"/>
                  </a:lnTo>
                  <a:lnTo>
                    <a:pt x="827643" y="806811"/>
                  </a:lnTo>
                  <a:lnTo>
                    <a:pt x="815168" y="825315"/>
                  </a:lnTo>
                  <a:lnTo>
                    <a:pt x="796663" y="837791"/>
                  </a:lnTo>
                  <a:lnTo>
                    <a:pt x="774001" y="842365"/>
                  </a:lnTo>
                  <a:close/>
                </a:path>
              </a:pathLst>
            </a:custGeom>
            <a:ln w="109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50629" y="627382"/>
              <a:ext cx="827405" cy="837565"/>
            </a:xfrm>
            <a:custGeom>
              <a:avLst/>
              <a:gdLst/>
              <a:ahLst/>
              <a:cxnLst/>
              <a:rect l="l" t="t" r="r" b="b"/>
              <a:pathLst>
                <a:path w="827405" h="837565">
                  <a:moveTo>
                    <a:pt x="768794" y="0"/>
                  </a:moveTo>
                  <a:lnTo>
                    <a:pt x="58216" y="0"/>
                  </a:lnTo>
                  <a:lnTo>
                    <a:pt x="35554" y="4574"/>
                  </a:lnTo>
                  <a:lnTo>
                    <a:pt x="17049" y="17049"/>
                  </a:lnTo>
                  <a:lnTo>
                    <a:pt x="4574" y="35554"/>
                  </a:lnTo>
                  <a:lnTo>
                    <a:pt x="0" y="58216"/>
                  </a:lnTo>
                  <a:lnTo>
                    <a:pt x="0" y="778865"/>
                  </a:lnTo>
                  <a:lnTo>
                    <a:pt x="4574" y="801527"/>
                  </a:lnTo>
                  <a:lnTo>
                    <a:pt x="17049" y="820032"/>
                  </a:lnTo>
                  <a:lnTo>
                    <a:pt x="35554" y="832508"/>
                  </a:lnTo>
                  <a:lnTo>
                    <a:pt x="58216" y="837082"/>
                  </a:lnTo>
                  <a:lnTo>
                    <a:pt x="768794" y="837082"/>
                  </a:lnTo>
                  <a:lnTo>
                    <a:pt x="791456" y="832508"/>
                  </a:lnTo>
                  <a:lnTo>
                    <a:pt x="809961" y="820032"/>
                  </a:lnTo>
                  <a:lnTo>
                    <a:pt x="822436" y="801527"/>
                  </a:lnTo>
                  <a:lnTo>
                    <a:pt x="827011" y="778865"/>
                  </a:lnTo>
                  <a:lnTo>
                    <a:pt x="827011" y="58216"/>
                  </a:lnTo>
                  <a:lnTo>
                    <a:pt x="822436" y="35554"/>
                  </a:lnTo>
                  <a:lnTo>
                    <a:pt x="809961" y="17049"/>
                  </a:lnTo>
                  <a:lnTo>
                    <a:pt x="791456" y="4574"/>
                  </a:lnTo>
                  <a:lnTo>
                    <a:pt x="768794" y="0"/>
                  </a:lnTo>
                  <a:close/>
                </a:path>
              </a:pathLst>
            </a:custGeom>
            <a:solidFill>
              <a:srgbClr val="283A8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6840" y="912473"/>
              <a:ext cx="236245" cy="24524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0925" y="811840"/>
              <a:ext cx="133261" cy="74888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049709" y="866894"/>
              <a:ext cx="62230" cy="198120"/>
            </a:xfrm>
            <a:custGeom>
              <a:avLst/>
              <a:gdLst/>
              <a:ahLst/>
              <a:cxnLst/>
              <a:rect l="l" t="t" r="r" b="b"/>
              <a:pathLst>
                <a:path w="62230" h="198119">
                  <a:moveTo>
                    <a:pt x="61912" y="0"/>
                  </a:moveTo>
                  <a:lnTo>
                    <a:pt x="0" y="0"/>
                  </a:lnTo>
                  <a:lnTo>
                    <a:pt x="6959" y="198056"/>
                  </a:lnTo>
                  <a:lnTo>
                    <a:pt x="55346" y="198056"/>
                  </a:lnTo>
                  <a:lnTo>
                    <a:pt x="619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6424" y="1093650"/>
              <a:ext cx="70535" cy="67246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749633" y="1186365"/>
            <a:ext cx="371475" cy="19177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204"/>
              </a:spcBef>
            </a:pPr>
            <a:r>
              <a:rPr dirty="0" sz="550" b="1">
                <a:solidFill>
                  <a:srgbClr val="FFFFFF"/>
                </a:solidFill>
                <a:latin typeface="Poppins"/>
                <a:cs typeface="Poppins"/>
              </a:rPr>
              <a:t>Le</a:t>
            </a:r>
            <a:r>
              <a:rPr dirty="0" sz="550" spc="45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550" spc="-10" b="1">
                <a:solidFill>
                  <a:srgbClr val="FFFFFF"/>
                </a:solidFill>
                <a:latin typeface="Poppins"/>
                <a:cs typeface="Poppins"/>
              </a:rPr>
              <a:t>média</a:t>
            </a:r>
            <a:r>
              <a:rPr dirty="0" sz="550" spc="500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550" spc="-10" b="1">
                <a:solidFill>
                  <a:srgbClr val="FFFFFF"/>
                </a:solidFill>
                <a:latin typeface="Poppins"/>
                <a:cs typeface="Poppins"/>
              </a:rPr>
              <a:t>agile</a:t>
            </a:r>
            <a:endParaRPr sz="550">
              <a:latin typeface="Poppins"/>
              <a:cs typeface="Poppins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350139" y="415797"/>
            <a:ext cx="568325" cy="977265"/>
          </a:xfrm>
          <a:custGeom>
            <a:avLst/>
            <a:gdLst/>
            <a:ahLst/>
            <a:cxnLst/>
            <a:rect l="l" t="t" r="r" b="b"/>
            <a:pathLst>
              <a:path w="568325" h="977265">
                <a:moveTo>
                  <a:pt x="206400" y="896594"/>
                </a:moveTo>
                <a:lnTo>
                  <a:pt x="0" y="376237"/>
                </a:lnTo>
                <a:lnTo>
                  <a:pt x="0" y="611568"/>
                </a:lnTo>
                <a:lnTo>
                  <a:pt x="368" y="613537"/>
                </a:lnTo>
                <a:lnTo>
                  <a:pt x="133477" y="959396"/>
                </a:lnTo>
                <a:lnTo>
                  <a:pt x="142824" y="972146"/>
                </a:lnTo>
                <a:lnTo>
                  <a:pt x="155702" y="976680"/>
                </a:lnTo>
                <a:lnTo>
                  <a:pt x="168744" y="972896"/>
                </a:lnTo>
                <a:lnTo>
                  <a:pt x="178612" y="960691"/>
                </a:lnTo>
                <a:lnTo>
                  <a:pt x="206400" y="896594"/>
                </a:lnTo>
                <a:close/>
              </a:path>
              <a:path w="568325" h="977265">
                <a:moveTo>
                  <a:pt x="568134" y="51536"/>
                </a:moveTo>
                <a:lnTo>
                  <a:pt x="546887" y="14363"/>
                </a:lnTo>
                <a:lnTo>
                  <a:pt x="514959" y="0"/>
                </a:lnTo>
                <a:lnTo>
                  <a:pt x="505764" y="9271"/>
                </a:lnTo>
                <a:lnTo>
                  <a:pt x="494538" y="31699"/>
                </a:lnTo>
                <a:lnTo>
                  <a:pt x="173545" y="772845"/>
                </a:lnTo>
                <a:lnTo>
                  <a:pt x="213931" y="875880"/>
                </a:lnTo>
                <a:lnTo>
                  <a:pt x="564642" y="66890"/>
                </a:lnTo>
                <a:lnTo>
                  <a:pt x="568134" y="51536"/>
                </a:lnTo>
                <a:close/>
              </a:path>
            </a:pathLst>
          </a:custGeom>
          <a:solidFill>
            <a:srgbClr val="3DB98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" name="object 12" descr=""/>
          <p:cNvGrpSpPr/>
          <p:nvPr/>
        </p:nvGrpSpPr>
        <p:grpSpPr>
          <a:xfrm>
            <a:off x="368343" y="4788014"/>
            <a:ext cx="8186420" cy="1701164"/>
            <a:chOff x="368343" y="4788014"/>
            <a:chExt cx="8186420" cy="1701164"/>
          </a:xfrm>
        </p:grpSpPr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8343" y="5995794"/>
              <a:ext cx="7907555" cy="493018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11391" y="4788014"/>
              <a:ext cx="1943100" cy="1258620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663700" y="746066"/>
            <a:ext cx="2999105" cy="560070"/>
          </a:xfrm>
          <a:prstGeom prst="rect"/>
        </p:spPr>
        <p:txBody>
          <a:bodyPr wrap="square" lIns="0" tIns="57785" rIns="0" bIns="0" rtlCol="0" vert="horz">
            <a:spAutoFit/>
          </a:bodyPr>
          <a:lstStyle/>
          <a:p>
            <a:pPr marL="12700" marR="5080">
              <a:lnSpc>
                <a:spcPts val="1930"/>
              </a:lnSpc>
              <a:spcBef>
                <a:spcPts val="455"/>
              </a:spcBef>
            </a:pPr>
            <a:r>
              <a:rPr dirty="0" spc="-10"/>
              <a:t>Affichages dynamiques </a:t>
            </a:r>
            <a:r>
              <a:rPr dirty="0"/>
              <a:t>pour</a:t>
            </a:r>
            <a:r>
              <a:rPr dirty="0" spc="-30"/>
              <a:t> </a:t>
            </a:r>
            <a:r>
              <a:rPr dirty="0"/>
              <a:t>cibles</a:t>
            </a:r>
            <a:r>
              <a:rPr dirty="0" spc="-30"/>
              <a:t> </a:t>
            </a:r>
            <a:r>
              <a:rPr dirty="0" spc="-10"/>
              <a:t>affinitaires</a:t>
            </a:r>
          </a:p>
        </p:txBody>
      </p:sp>
      <p:sp>
        <p:nvSpPr>
          <p:cNvPr id="16" name="object 16" descr=""/>
          <p:cNvSpPr txBox="1"/>
          <p:nvPr/>
        </p:nvSpPr>
        <p:spPr>
          <a:xfrm>
            <a:off x="1655300" y="3426778"/>
            <a:ext cx="2564765" cy="21278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 spc="-10" b="1">
                <a:solidFill>
                  <a:srgbClr val="3DB987"/>
                </a:solidFill>
                <a:latin typeface="Poppins"/>
                <a:cs typeface="Poppins"/>
              </a:rPr>
              <a:t>Affichez-</a:t>
            </a:r>
            <a:r>
              <a:rPr dirty="0" sz="1650" spc="-20" b="1">
                <a:solidFill>
                  <a:srgbClr val="3DB987"/>
                </a:solidFill>
                <a:latin typeface="Poppins"/>
                <a:cs typeface="Poppins"/>
              </a:rPr>
              <a:t>vous</a:t>
            </a:r>
            <a:endParaRPr sz="165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</a:pPr>
            <a:r>
              <a:rPr dirty="0" sz="1650" b="1">
                <a:solidFill>
                  <a:srgbClr val="3DB987"/>
                </a:solidFill>
                <a:latin typeface="Poppins"/>
                <a:cs typeface="Poppins"/>
              </a:rPr>
              <a:t>en</a:t>
            </a:r>
            <a:r>
              <a:rPr dirty="0" sz="1650" spc="-45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sz="1650" b="1">
                <a:solidFill>
                  <a:srgbClr val="3DB987"/>
                </a:solidFill>
                <a:latin typeface="Poppins"/>
                <a:cs typeface="Poppins"/>
              </a:rPr>
              <a:t>grands</a:t>
            </a:r>
            <a:r>
              <a:rPr dirty="0" sz="1650" spc="-40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sz="1650" b="1">
                <a:solidFill>
                  <a:srgbClr val="3DB987"/>
                </a:solidFill>
                <a:latin typeface="Poppins"/>
                <a:cs typeface="Poppins"/>
              </a:rPr>
              <a:t>Format</a:t>
            </a:r>
            <a:r>
              <a:rPr dirty="0" sz="1650" spc="-40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sz="1650" spc="-50" b="1">
                <a:solidFill>
                  <a:srgbClr val="3DB987"/>
                </a:solidFill>
                <a:latin typeface="Poppins"/>
                <a:cs typeface="Poppins"/>
              </a:rPr>
              <a:t>!</a:t>
            </a:r>
            <a:endParaRPr sz="165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dirty="0" sz="1200" b="1">
                <a:solidFill>
                  <a:srgbClr val="3EC0C3"/>
                </a:solidFill>
                <a:latin typeface="Poppins"/>
                <a:cs typeface="Poppins"/>
              </a:rPr>
              <a:t>Les</a:t>
            </a:r>
            <a:r>
              <a:rPr dirty="0" sz="1200" spc="-35" b="1">
                <a:solidFill>
                  <a:srgbClr val="3EC0C3"/>
                </a:solidFill>
                <a:latin typeface="Poppins"/>
                <a:cs typeface="Poppins"/>
              </a:rPr>
              <a:t> </a:t>
            </a:r>
            <a:r>
              <a:rPr dirty="0" sz="1200" b="1">
                <a:solidFill>
                  <a:srgbClr val="3EC0C3"/>
                </a:solidFill>
                <a:latin typeface="Poppins"/>
                <a:cs typeface="Poppins"/>
              </a:rPr>
              <a:t>écrans</a:t>
            </a:r>
            <a:r>
              <a:rPr dirty="0" sz="1200" spc="-30" b="1">
                <a:solidFill>
                  <a:srgbClr val="3EC0C3"/>
                </a:solidFill>
                <a:latin typeface="Poppins"/>
                <a:cs typeface="Poppins"/>
              </a:rPr>
              <a:t> </a:t>
            </a:r>
            <a:r>
              <a:rPr dirty="0" sz="1200" spc="-10" b="1">
                <a:solidFill>
                  <a:srgbClr val="3EC0C3"/>
                </a:solidFill>
                <a:latin typeface="Poppins"/>
                <a:cs typeface="Poppins"/>
              </a:rPr>
              <a:t>digitaux</a:t>
            </a:r>
            <a:endParaRPr sz="1200">
              <a:latin typeface="Poppins"/>
              <a:cs typeface="Poppins"/>
            </a:endParaRPr>
          </a:p>
          <a:p>
            <a:pPr marL="96520" indent="-83820">
              <a:lnSpc>
                <a:spcPct val="100000"/>
              </a:lnSpc>
              <a:spcBef>
                <a:spcPts val="1590"/>
              </a:spcBef>
              <a:buClr>
                <a:srgbClr val="3EC0C3"/>
              </a:buClr>
              <a:buSzPct val="84210"/>
              <a:buChar char="&gt;"/>
              <a:tabLst>
                <a:tab pos="96520" algn="l"/>
              </a:tabLst>
            </a:pPr>
            <a:r>
              <a:rPr dirty="0" sz="950" b="1">
                <a:solidFill>
                  <a:srgbClr val="231F20"/>
                </a:solidFill>
                <a:latin typeface="Poppins SemiBold"/>
                <a:cs typeface="Poppins SemiBold"/>
              </a:rPr>
              <a:t>La</a:t>
            </a:r>
            <a:r>
              <a:rPr dirty="0" sz="950" spc="-3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950" b="1">
                <a:solidFill>
                  <a:srgbClr val="231F20"/>
                </a:solidFill>
                <a:latin typeface="Poppins SemiBold"/>
                <a:cs typeface="Poppins SemiBold"/>
              </a:rPr>
              <a:t>bonne</a:t>
            </a:r>
            <a:r>
              <a:rPr dirty="0" sz="950" spc="-3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950" b="1">
                <a:solidFill>
                  <a:srgbClr val="231F20"/>
                </a:solidFill>
                <a:latin typeface="Poppins SemiBold"/>
                <a:cs typeface="Poppins SemiBold"/>
              </a:rPr>
              <a:t>cible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,</a:t>
            </a:r>
            <a:r>
              <a:rPr dirty="0" sz="950" spc="-3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au</a:t>
            </a:r>
            <a:r>
              <a:rPr dirty="0" sz="950" spc="-3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bon</a:t>
            </a:r>
            <a:r>
              <a:rPr dirty="0" sz="950" spc="-3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moment</a:t>
            </a:r>
            <a:r>
              <a:rPr dirty="0" sz="950" spc="-3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50">
                <a:solidFill>
                  <a:srgbClr val="231F20"/>
                </a:solidFill>
                <a:latin typeface="Poppins"/>
                <a:cs typeface="Poppins"/>
              </a:rPr>
              <a:t>…</a:t>
            </a:r>
            <a:endParaRPr sz="950">
              <a:latin typeface="Poppins"/>
              <a:cs typeface="Poppins"/>
            </a:endParaRPr>
          </a:p>
          <a:p>
            <a:pPr marL="97155">
              <a:lnSpc>
                <a:spcPct val="100000"/>
              </a:lnSpc>
              <a:spcBef>
                <a:spcPts val="190"/>
              </a:spcBef>
            </a:pP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dans</a:t>
            </a:r>
            <a:r>
              <a:rPr dirty="0" sz="95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un</a:t>
            </a:r>
            <a:r>
              <a:rPr dirty="0" sz="95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contexte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favorable</a:t>
            </a:r>
            <a:r>
              <a:rPr dirty="0" sz="95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et</a:t>
            </a:r>
            <a:r>
              <a:rPr dirty="0" sz="95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privilégié.</a:t>
            </a:r>
            <a:endParaRPr sz="950">
              <a:latin typeface="Poppins"/>
              <a:cs typeface="Poppins"/>
            </a:endParaRPr>
          </a:p>
          <a:p>
            <a:pPr marL="95885" marR="191770" indent="-83820">
              <a:lnSpc>
                <a:spcPct val="116500"/>
              </a:lnSpc>
              <a:spcBef>
                <a:spcPts val="120"/>
              </a:spcBef>
              <a:buClr>
                <a:srgbClr val="3EC0C3"/>
              </a:buClr>
              <a:buSzPct val="84210"/>
              <a:buChar char="&gt;"/>
              <a:tabLst>
                <a:tab pos="97155" algn="l"/>
              </a:tabLst>
            </a:pPr>
            <a:r>
              <a:rPr dirty="0" sz="950" b="1">
                <a:solidFill>
                  <a:srgbClr val="231F20"/>
                </a:solidFill>
                <a:latin typeface="Poppins SemiBold"/>
                <a:cs typeface="Poppins SemiBold"/>
              </a:rPr>
              <a:t>Une</a:t>
            </a:r>
            <a:r>
              <a:rPr dirty="0" sz="950" spc="-3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950" b="1">
                <a:solidFill>
                  <a:srgbClr val="231F20"/>
                </a:solidFill>
                <a:latin typeface="Poppins SemiBold"/>
                <a:cs typeface="Poppins SemiBold"/>
              </a:rPr>
              <a:t>création</a:t>
            </a:r>
            <a:r>
              <a:rPr dirty="0" sz="950" spc="-3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950" b="1">
                <a:solidFill>
                  <a:srgbClr val="231F20"/>
                </a:solidFill>
                <a:latin typeface="Poppins SemiBold"/>
                <a:cs typeface="Poppins SemiBold"/>
              </a:rPr>
              <a:t>visuelle</a:t>
            </a:r>
            <a:r>
              <a:rPr dirty="0" sz="950" spc="-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adaptée</a:t>
            </a:r>
            <a:r>
              <a:rPr dirty="0" sz="950" spc="-3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au</a:t>
            </a:r>
            <a:r>
              <a:rPr dirty="0" sz="950" spc="-3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site,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	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et</a:t>
            </a:r>
            <a:r>
              <a:rPr dirty="0" sz="95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donc</a:t>
            </a:r>
            <a:r>
              <a:rPr dirty="0" sz="95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une</a:t>
            </a:r>
            <a:r>
              <a:rPr dirty="0" sz="95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clientèle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captive</a:t>
            </a:r>
            <a:endParaRPr sz="950">
              <a:latin typeface="Poppins"/>
              <a:cs typeface="Poppins"/>
            </a:endParaRPr>
          </a:p>
          <a:p>
            <a:pPr marL="96520" indent="-83820">
              <a:lnSpc>
                <a:spcPct val="100000"/>
              </a:lnSpc>
              <a:spcBef>
                <a:spcPts val="310"/>
              </a:spcBef>
              <a:buClr>
                <a:srgbClr val="3EC0C3"/>
              </a:buClr>
              <a:buSzPct val="84210"/>
              <a:buChar char="&gt;"/>
              <a:tabLst>
                <a:tab pos="96520" algn="l"/>
              </a:tabLst>
            </a:pPr>
            <a:r>
              <a:rPr dirty="0" sz="950" b="1">
                <a:solidFill>
                  <a:srgbClr val="231F20"/>
                </a:solidFill>
                <a:latin typeface="Poppins SemiBold"/>
                <a:cs typeface="Poppins SemiBold"/>
              </a:rPr>
              <a:t>Des</a:t>
            </a:r>
            <a:r>
              <a:rPr dirty="0" sz="950" spc="-3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950" spc="-10" b="1">
                <a:solidFill>
                  <a:srgbClr val="231F20"/>
                </a:solidFill>
                <a:latin typeface="Poppins SemiBold"/>
                <a:cs typeface="Poppins SemiBold"/>
              </a:rPr>
              <a:t>emplacements</a:t>
            </a:r>
            <a:r>
              <a:rPr dirty="0" sz="950" spc="-3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950" spc="-10" b="1">
                <a:solidFill>
                  <a:srgbClr val="231F20"/>
                </a:solidFill>
                <a:latin typeface="Poppins SemiBold"/>
                <a:cs typeface="Poppins SemiBold"/>
              </a:rPr>
              <a:t>privilégiés</a:t>
            </a:r>
            <a:endParaRPr sz="950">
              <a:latin typeface="Poppins SemiBold"/>
              <a:cs typeface="Poppins SemiBold"/>
            </a:endParaRPr>
          </a:p>
          <a:p>
            <a:pPr marL="96520" indent="-83820">
              <a:lnSpc>
                <a:spcPct val="100000"/>
              </a:lnSpc>
              <a:spcBef>
                <a:spcPts val="310"/>
              </a:spcBef>
              <a:buClr>
                <a:srgbClr val="3EC0C3"/>
              </a:buClr>
              <a:buSzPct val="84210"/>
              <a:buChar char="&gt;"/>
              <a:tabLst>
                <a:tab pos="96520" algn="l"/>
              </a:tabLst>
            </a:pPr>
            <a:r>
              <a:rPr dirty="0" sz="950" b="1">
                <a:solidFill>
                  <a:srgbClr val="231F20"/>
                </a:solidFill>
                <a:latin typeface="Poppins SemiBold"/>
                <a:cs typeface="Poppins SemiBold"/>
              </a:rPr>
              <a:t>Une</a:t>
            </a:r>
            <a:r>
              <a:rPr dirty="0" sz="950" spc="-3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950" b="1">
                <a:solidFill>
                  <a:srgbClr val="231F20"/>
                </a:solidFill>
                <a:latin typeface="Poppins SemiBold"/>
                <a:cs typeface="Poppins SemiBold"/>
              </a:rPr>
              <a:t>rotation</a:t>
            </a:r>
            <a:r>
              <a:rPr dirty="0" sz="950" spc="-3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950" b="1">
                <a:solidFill>
                  <a:srgbClr val="231F20"/>
                </a:solidFill>
                <a:latin typeface="Poppins SemiBold"/>
                <a:cs typeface="Poppins SemiBold"/>
              </a:rPr>
              <a:t>intense</a:t>
            </a:r>
            <a:r>
              <a:rPr dirty="0" sz="950" spc="-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et</a:t>
            </a:r>
            <a:r>
              <a:rPr dirty="0" sz="95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à</a:t>
            </a:r>
            <a:r>
              <a:rPr dirty="0" sz="95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horaires</a:t>
            </a:r>
            <a:r>
              <a:rPr dirty="0" sz="950" spc="-3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choisis</a:t>
            </a:r>
            <a:endParaRPr sz="950">
              <a:latin typeface="Poppins"/>
              <a:cs typeface="Poppins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6581826" y="505899"/>
            <a:ext cx="2169795" cy="2773045"/>
            <a:chOff x="6581826" y="505899"/>
            <a:chExt cx="2169795" cy="2773045"/>
          </a:xfrm>
        </p:grpSpPr>
        <p:sp>
          <p:nvSpPr>
            <p:cNvPr id="18" name="object 18" descr=""/>
            <p:cNvSpPr/>
            <p:nvPr/>
          </p:nvSpPr>
          <p:spPr>
            <a:xfrm>
              <a:off x="7346264" y="505899"/>
              <a:ext cx="368935" cy="380365"/>
            </a:xfrm>
            <a:custGeom>
              <a:avLst/>
              <a:gdLst/>
              <a:ahLst/>
              <a:cxnLst/>
              <a:rect l="l" t="t" r="r" b="b"/>
              <a:pathLst>
                <a:path w="368934" h="380365">
                  <a:moveTo>
                    <a:pt x="364667" y="0"/>
                  </a:moveTo>
                  <a:lnTo>
                    <a:pt x="0" y="1612"/>
                  </a:lnTo>
                  <a:lnTo>
                    <a:pt x="2463" y="13144"/>
                  </a:lnTo>
                  <a:lnTo>
                    <a:pt x="173964" y="380123"/>
                  </a:lnTo>
                  <a:lnTo>
                    <a:pt x="179831" y="380212"/>
                  </a:lnTo>
                  <a:lnTo>
                    <a:pt x="368363" y="5969"/>
                  </a:lnTo>
                  <a:lnTo>
                    <a:pt x="364667" y="0"/>
                  </a:lnTo>
                  <a:close/>
                </a:path>
              </a:pathLst>
            </a:custGeom>
            <a:solidFill>
              <a:srgbClr val="3DB98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00876" y="1312595"/>
              <a:ext cx="1952561" cy="1946795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6600876" y="1312621"/>
              <a:ext cx="1952625" cy="1946910"/>
            </a:xfrm>
            <a:custGeom>
              <a:avLst/>
              <a:gdLst/>
              <a:ahLst/>
              <a:cxnLst/>
              <a:rect l="l" t="t" r="r" b="b"/>
              <a:pathLst>
                <a:path w="1952625" h="1946910">
                  <a:moveTo>
                    <a:pt x="0" y="1946782"/>
                  </a:moveTo>
                  <a:lnTo>
                    <a:pt x="1952574" y="1946782"/>
                  </a:lnTo>
                  <a:lnTo>
                    <a:pt x="1952574" y="0"/>
                  </a:lnTo>
                  <a:lnTo>
                    <a:pt x="0" y="0"/>
                  </a:lnTo>
                  <a:lnTo>
                    <a:pt x="0" y="194678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7733994" y="860341"/>
              <a:ext cx="1017905" cy="1083310"/>
            </a:xfrm>
            <a:custGeom>
              <a:avLst/>
              <a:gdLst/>
              <a:ahLst/>
              <a:cxnLst/>
              <a:rect l="l" t="t" r="r" b="b"/>
              <a:pathLst>
                <a:path w="1017904" h="1083310">
                  <a:moveTo>
                    <a:pt x="1000239" y="0"/>
                  </a:moveTo>
                  <a:lnTo>
                    <a:pt x="0" y="4432"/>
                  </a:lnTo>
                  <a:lnTo>
                    <a:pt x="6807" y="36220"/>
                  </a:lnTo>
                  <a:lnTo>
                    <a:pt x="498119" y="1072997"/>
                  </a:lnTo>
                  <a:lnTo>
                    <a:pt x="503345" y="1080324"/>
                  </a:lnTo>
                  <a:lnTo>
                    <a:pt x="509285" y="1082762"/>
                  </a:lnTo>
                  <a:lnTo>
                    <a:pt x="515221" y="1080311"/>
                  </a:lnTo>
                  <a:lnTo>
                    <a:pt x="520433" y="1072972"/>
                  </a:lnTo>
                  <a:lnTo>
                    <a:pt x="1015212" y="23507"/>
                  </a:lnTo>
                  <a:lnTo>
                    <a:pt x="1017493" y="14323"/>
                  </a:lnTo>
                  <a:lnTo>
                    <a:pt x="1015436" y="6838"/>
                  </a:lnTo>
                  <a:lnTo>
                    <a:pt x="1009524" y="1812"/>
                  </a:lnTo>
                  <a:lnTo>
                    <a:pt x="1000239" y="0"/>
                  </a:lnTo>
                  <a:close/>
                </a:path>
              </a:pathLst>
            </a:custGeom>
            <a:solidFill>
              <a:srgbClr val="3DB987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2" name="object 2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61613" y="114272"/>
            <a:ext cx="207784" cy="214388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65456" y="485194"/>
            <a:ext cx="108191" cy="111594"/>
          </a:xfrm>
          <a:prstGeom prst="rect">
            <a:avLst/>
          </a:prstGeom>
        </p:spPr>
      </p:pic>
      <p:sp>
        <p:nvSpPr>
          <p:cNvPr id="24" name="object 24" descr=""/>
          <p:cNvSpPr txBox="1"/>
          <p:nvPr/>
        </p:nvSpPr>
        <p:spPr>
          <a:xfrm>
            <a:off x="8102600" y="912021"/>
            <a:ext cx="186055" cy="5378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350" spc="-50" b="1">
                <a:solidFill>
                  <a:srgbClr val="FFFFFF"/>
                </a:solidFill>
                <a:latin typeface="Poppins"/>
                <a:cs typeface="Poppins"/>
              </a:rPr>
              <a:t>1</a:t>
            </a:r>
            <a:endParaRPr sz="3350">
              <a:latin typeface="Poppins"/>
              <a:cs typeface="Poppins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1667998" y="1714506"/>
            <a:ext cx="2348865" cy="1538605"/>
            <a:chOff x="1667998" y="1714506"/>
            <a:chExt cx="2348865" cy="1538605"/>
          </a:xfrm>
        </p:grpSpPr>
        <p:pic>
          <p:nvPicPr>
            <p:cNvPr id="26" name="object 2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83359" y="1729854"/>
              <a:ext cx="2317864" cy="1507769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1683346" y="1729854"/>
              <a:ext cx="2318385" cy="1508125"/>
            </a:xfrm>
            <a:custGeom>
              <a:avLst/>
              <a:gdLst/>
              <a:ahLst/>
              <a:cxnLst/>
              <a:rect l="l" t="t" r="r" b="b"/>
              <a:pathLst>
                <a:path w="2318385" h="1508125">
                  <a:moveTo>
                    <a:pt x="0" y="1507769"/>
                  </a:moveTo>
                  <a:lnTo>
                    <a:pt x="2317864" y="1507769"/>
                  </a:lnTo>
                  <a:lnTo>
                    <a:pt x="2317864" y="0"/>
                  </a:lnTo>
                  <a:lnTo>
                    <a:pt x="0" y="0"/>
                  </a:lnTo>
                  <a:lnTo>
                    <a:pt x="0" y="1507769"/>
                  </a:lnTo>
                  <a:close/>
                </a:path>
              </a:pathLst>
            </a:custGeom>
            <a:ln w="306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8" name="object 28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146283" y="1744307"/>
            <a:ext cx="2322549" cy="1506829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819903" y="3718881"/>
            <a:ext cx="1668200" cy="1935593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626237" y="3402012"/>
            <a:ext cx="1928266" cy="12548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49633" y="1186365"/>
            <a:ext cx="371475" cy="19177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204"/>
              </a:spcBef>
            </a:pPr>
            <a:r>
              <a:rPr dirty="0" sz="550" b="1">
                <a:solidFill>
                  <a:srgbClr val="FFFFFF"/>
                </a:solidFill>
                <a:latin typeface="Poppins"/>
                <a:cs typeface="Poppins"/>
              </a:rPr>
              <a:t>Le</a:t>
            </a:r>
            <a:r>
              <a:rPr dirty="0" sz="550" spc="45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550" spc="-10" b="1">
                <a:solidFill>
                  <a:srgbClr val="FFFFFF"/>
                </a:solidFill>
                <a:latin typeface="Poppins"/>
                <a:cs typeface="Poppins"/>
              </a:rPr>
              <a:t>média</a:t>
            </a:r>
            <a:r>
              <a:rPr dirty="0" sz="550" spc="500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550" spc="-10" b="1">
                <a:solidFill>
                  <a:srgbClr val="FFFFFF"/>
                </a:solidFill>
                <a:latin typeface="Poppins"/>
                <a:cs typeface="Poppins"/>
              </a:rPr>
              <a:t>agile</a:t>
            </a:r>
            <a:endParaRPr sz="550">
              <a:latin typeface="Poppins"/>
              <a:cs typeface="Poppins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350139" y="415797"/>
            <a:ext cx="568325" cy="977265"/>
          </a:xfrm>
          <a:custGeom>
            <a:avLst/>
            <a:gdLst/>
            <a:ahLst/>
            <a:cxnLst/>
            <a:rect l="l" t="t" r="r" b="b"/>
            <a:pathLst>
              <a:path w="568325" h="977265">
                <a:moveTo>
                  <a:pt x="206400" y="896594"/>
                </a:moveTo>
                <a:lnTo>
                  <a:pt x="0" y="376237"/>
                </a:lnTo>
                <a:lnTo>
                  <a:pt x="0" y="611568"/>
                </a:lnTo>
                <a:lnTo>
                  <a:pt x="368" y="613537"/>
                </a:lnTo>
                <a:lnTo>
                  <a:pt x="133477" y="959396"/>
                </a:lnTo>
                <a:lnTo>
                  <a:pt x="142824" y="972146"/>
                </a:lnTo>
                <a:lnTo>
                  <a:pt x="155702" y="976680"/>
                </a:lnTo>
                <a:lnTo>
                  <a:pt x="168744" y="972896"/>
                </a:lnTo>
                <a:lnTo>
                  <a:pt x="178612" y="960691"/>
                </a:lnTo>
                <a:lnTo>
                  <a:pt x="206400" y="896594"/>
                </a:lnTo>
                <a:close/>
              </a:path>
              <a:path w="568325" h="977265">
                <a:moveTo>
                  <a:pt x="568134" y="51536"/>
                </a:moveTo>
                <a:lnTo>
                  <a:pt x="546887" y="14363"/>
                </a:lnTo>
                <a:lnTo>
                  <a:pt x="514959" y="0"/>
                </a:lnTo>
                <a:lnTo>
                  <a:pt x="505764" y="9271"/>
                </a:lnTo>
                <a:lnTo>
                  <a:pt x="494538" y="31699"/>
                </a:lnTo>
                <a:lnTo>
                  <a:pt x="173545" y="772845"/>
                </a:lnTo>
                <a:lnTo>
                  <a:pt x="213931" y="875880"/>
                </a:lnTo>
                <a:lnTo>
                  <a:pt x="564642" y="66890"/>
                </a:lnTo>
                <a:lnTo>
                  <a:pt x="568134" y="51536"/>
                </a:lnTo>
                <a:close/>
              </a:path>
            </a:pathLst>
          </a:custGeom>
          <a:solidFill>
            <a:srgbClr val="3DB98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6187892" y="419451"/>
            <a:ext cx="2555240" cy="2815590"/>
            <a:chOff x="6187892" y="419451"/>
            <a:chExt cx="2555240" cy="281559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87892" y="419451"/>
              <a:ext cx="1974224" cy="2665738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923280" y="2939859"/>
              <a:ext cx="285750" cy="295275"/>
            </a:xfrm>
            <a:custGeom>
              <a:avLst/>
              <a:gdLst/>
              <a:ahLst/>
              <a:cxnLst/>
              <a:rect l="l" t="t" r="r" b="b"/>
              <a:pathLst>
                <a:path w="285750" h="295275">
                  <a:moveTo>
                    <a:pt x="282689" y="0"/>
                  </a:moveTo>
                  <a:lnTo>
                    <a:pt x="0" y="1257"/>
                  </a:lnTo>
                  <a:lnTo>
                    <a:pt x="1904" y="10198"/>
                  </a:lnTo>
                  <a:lnTo>
                    <a:pt x="134848" y="294678"/>
                  </a:lnTo>
                  <a:lnTo>
                    <a:pt x="139395" y="294741"/>
                  </a:lnTo>
                  <a:lnTo>
                    <a:pt x="285546" y="4635"/>
                  </a:lnTo>
                  <a:lnTo>
                    <a:pt x="282689" y="0"/>
                  </a:lnTo>
                  <a:close/>
                </a:path>
              </a:pathLst>
            </a:custGeom>
            <a:solidFill>
              <a:srgbClr val="FFFFFF">
                <a:alpha val="21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7886701" y="2791899"/>
              <a:ext cx="368935" cy="380365"/>
            </a:xfrm>
            <a:custGeom>
              <a:avLst/>
              <a:gdLst/>
              <a:ahLst/>
              <a:cxnLst/>
              <a:rect l="l" t="t" r="r" b="b"/>
              <a:pathLst>
                <a:path w="368934" h="380364">
                  <a:moveTo>
                    <a:pt x="364667" y="0"/>
                  </a:moveTo>
                  <a:lnTo>
                    <a:pt x="0" y="1612"/>
                  </a:lnTo>
                  <a:lnTo>
                    <a:pt x="2463" y="13144"/>
                  </a:lnTo>
                  <a:lnTo>
                    <a:pt x="173964" y="380123"/>
                  </a:lnTo>
                  <a:lnTo>
                    <a:pt x="179831" y="380212"/>
                  </a:lnTo>
                  <a:lnTo>
                    <a:pt x="368363" y="5969"/>
                  </a:lnTo>
                  <a:lnTo>
                    <a:pt x="364667" y="0"/>
                  </a:lnTo>
                  <a:close/>
                </a:path>
              </a:pathLst>
            </a:custGeom>
            <a:solidFill>
              <a:srgbClr val="3DB98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49803" y="2613147"/>
              <a:ext cx="116293" cy="119849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7739767" y="871206"/>
              <a:ext cx="1003300" cy="1067435"/>
            </a:xfrm>
            <a:custGeom>
              <a:avLst/>
              <a:gdLst/>
              <a:ahLst/>
              <a:cxnLst/>
              <a:rect l="l" t="t" r="r" b="b"/>
              <a:pathLst>
                <a:path w="1003300" h="1067435">
                  <a:moveTo>
                    <a:pt x="986053" y="0"/>
                  </a:moveTo>
                  <a:lnTo>
                    <a:pt x="0" y="4356"/>
                  </a:lnTo>
                  <a:lnTo>
                    <a:pt x="6718" y="35699"/>
                  </a:lnTo>
                  <a:lnTo>
                    <a:pt x="491058" y="1057770"/>
                  </a:lnTo>
                  <a:lnTo>
                    <a:pt x="496209" y="1064992"/>
                  </a:lnTo>
                  <a:lnTo>
                    <a:pt x="502065" y="1067396"/>
                  </a:lnTo>
                  <a:lnTo>
                    <a:pt x="507917" y="1064981"/>
                  </a:lnTo>
                  <a:lnTo>
                    <a:pt x="513054" y="1057744"/>
                  </a:lnTo>
                  <a:lnTo>
                    <a:pt x="1000810" y="23164"/>
                  </a:lnTo>
                  <a:lnTo>
                    <a:pt x="1003064" y="14114"/>
                  </a:lnTo>
                  <a:lnTo>
                    <a:pt x="1001037" y="6738"/>
                  </a:lnTo>
                  <a:lnTo>
                    <a:pt x="995208" y="1785"/>
                  </a:lnTo>
                  <a:lnTo>
                    <a:pt x="986053" y="0"/>
                  </a:lnTo>
                  <a:close/>
                </a:path>
              </a:pathLst>
            </a:custGeom>
            <a:solidFill>
              <a:srgbClr val="263C7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1526299" y="1841256"/>
            <a:ext cx="3420110" cy="2956560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dirty="0" sz="1200" b="1">
                <a:solidFill>
                  <a:srgbClr val="263C7F"/>
                </a:solidFill>
                <a:latin typeface="Poppins"/>
                <a:cs typeface="Poppins"/>
              </a:rPr>
              <a:t>Organisateurs de </a:t>
            </a:r>
            <a:r>
              <a:rPr dirty="0" sz="1200" spc="-10" b="1">
                <a:solidFill>
                  <a:srgbClr val="263C7F"/>
                </a:solidFill>
                <a:latin typeface="Poppins"/>
                <a:cs typeface="Poppins"/>
              </a:rPr>
              <a:t>Salons</a:t>
            </a:r>
            <a:endParaRPr sz="1200">
              <a:latin typeface="Poppins"/>
              <a:cs typeface="Poppins"/>
            </a:endParaRPr>
          </a:p>
          <a:p>
            <a:pPr marL="96520" indent="-83820">
              <a:lnSpc>
                <a:spcPct val="100000"/>
              </a:lnSpc>
              <a:spcBef>
                <a:spcPts val="265"/>
              </a:spcBef>
              <a:buClr>
                <a:srgbClr val="3EC0C3"/>
              </a:buClr>
              <a:buSzPct val="84210"/>
              <a:buFont typeface="Poppins SemiBold"/>
              <a:buChar char="&gt;"/>
              <a:tabLst>
                <a:tab pos="96520" algn="l"/>
              </a:tabLst>
            </a:pP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Equipez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vos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salons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de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parcours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client</a:t>
            </a:r>
            <a:r>
              <a:rPr dirty="0" sz="950" spc="-2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de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qualité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50">
                <a:solidFill>
                  <a:srgbClr val="231F20"/>
                </a:solidFill>
                <a:latin typeface="Poppins"/>
                <a:cs typeface="Poppins"/>
              </a:rPr>
              <a:t>!</a:t>
            </a:r>
            <a:endParaRPr sz="950">
              <a:latin typeface="Poppins"/>
              <a:cs typeface="Poppins"/>
            </a:endParaRPr>
          </a:p>
          <a:p>
            <a:pPr marL="107950" indent="-95250">
              <a:lnSpc>
                <a:spcPct val="100000"/>
              </a:lnSpc>
              <a:spcBef>
                <a:spcPts val="185"/>
              </a:spcBef>
              <a:buClr>
                <a:srgbClr val="3EC0C3"/>
              </a:buClr>
              <a:buFont typeface="Poppins SemiBold"/>
              <a:buChar char="&gt;"/>
              <a:tabLst>
                <a:tab pos="107950" algn="l"/>
              </a:tabLst>
            </a:pP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Fluidifiez</a:t>
            </a:r>
            <a:r>
              <a:rPr dirty="0" sz="95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les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process,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en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gagnant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du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temps</a:t>
            </a:r>
            <a:endParaRPr sz="950">
              <a:latin typeface="Poppins"/>
              <a:cs typeface="Poppins"/>
            </a:endParaRPr>
          </a:p>
          <a:p>
            <a:pPr marL="95885" marR="92710" indent="-83820">
              <a:lnSpc>
                <a:spcPct val="116500"/>
              </a:lnSpc>
              <a:spcBef>
                <a:spcPts val="125"/>
              </a:spcBef>
              <a:buClr>
                <a:srgbClr val="3EC0C3"/>
              </a:buClr>
              <a:buSzPct val="84210"/>
              <a:buFont typeface="Poppins SemiBold"/>
              <a:buChar char="&gt;"/>
              <a:tabLst>
                <a:tab pos="97155" algn="l"/>
              </a:tabLst>
            </a:pP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Créez</a:t>
            </a:r>
            <a:r>
              <a:rPr dirty="0" sz="950" spc="-4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une</a:t>
            </a:r>
            <a:r>
              <a:rPr dirty="0" sz="950" spc="-3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expérience</a:t>
            </a:r>
            <a:r>
              <a:rPr dirty="0" sz="950" spc="-3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visiteurs</a:t>
            </a:r>
            <a:r>
              <a:rPr dirty="0" sz="950" spc="-3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grâce</a:t>
            </a:r>
            <a:r>
              <a:rPr dirty="0" sz="950" spc="-3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à</a:t>
            </a:r>
            <a:r>
              <a:rPr dirty="0" sz="950" spc="-4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l’effet</a:t>
            </a:r>
            <a:r>
              <a:rPr dirty="0" sz="950" spc="-3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immersif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	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et</a:t>
            </a:r>
            <a:r>
              <a:rPr dirty="0" sz="950" spc="-2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à</a:t>
            </a:r>
            <a:r>
              <a:rPr dirty="0" sz="950" spc="-2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l’interaction</a:t>
            </a:r>
            <a:endParaRPr sz="950">
              <a:latin typeface="Poppins"/>
              <a:cs typeface="Poppins"/>
            </a:endParaRPr>
          </a:p>
          <a:p>
            <a:pPr marL="96520" indent="-83820">
              <a:lnSpc>
                <a:spcPct val="100000"/>
              </a:lnSpc>
              <a:spcBef>
                <a:spcPts val="310"/>
              </a:spcBef>
              <a:buClr>
                <a:srgbClr val="3EC0C3"/>
              </a:buClr>
              <a:buSzPct val="84210"/>
              <a:buFont typeface="Poppins SemiBold"/>
              <a:buChar char="&gt;"/>
              <a:tabLst>
                <a:tab pos="96520" algn="l"/>
              </a:tabLst>
            </a:pP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Modernisez</a:t>
            </a:r>
            <a:r>
              <a:rPr dirty="0" sz="95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vos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salons</a:t>
            </a:r>
            <a:endParaRPr sz="950">
              <a:latin typeface="Poppins"/>
              <a:cs typeface="Poppins"/>
            </a:endParaRPr>
          </a:p>
          <a:p>
            <a:pPr marL="96520" indent="-83820">
              <a:lnSpc>
                <a:spcPct val="100000"/>
              </a:lnSpc>
              <a:spcBef>
                <a:spcPts val="310"/>
              </a:spcBef>
              <a:buClr>
                <a:srgbClr val="3EC0C3"/>
              </a:buClr>
              <a:buSzPct val="84210"/>
              <a:buFont typeface="Poppins SemiBold"/>
              <a:buChar char="&gt;"/>
              <a:tabLst>
                <a:tab pos="96520" algn="l"/>
              </a:tabLst>
            </a:pP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Générez</a:t>
            </a:r>
            <a:r>
              <a:rPr dirty="0" sz="95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des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revenus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supplémentaires</a:t>
            </a:r>
            <a:endParaRPr sz="950">
              <a:latin typeface="Poppins"/>
              <a:cs typeface="Poppins"/>
            </a:endParaRPr>
          </a:p>
          <a:p>
            <a:pPr marL="95885" marR="5080" indent="-83820">
              <a:lnSpc>
                <a:spcPct val="116500"/>
              </a:lnSpc>
              <a:spcBef>
                <a:spcPts val="125"/>
              </a:spcBef>
              <a:buClr>
                <a:srgbClr val="3EC0C3"/>
              </a:buClr>
              <a:buSzPct val="84210"/>
              <a:buFont typeface="Poppins SemiBold"/>
              <a:buChar char="&gt;"/>
              <a:tabLst>
                <a:tab pos="97155" algn="l"/>
              </a:tabLst>
            </a:pP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Engagez</a:t>
            </a:r>
            <a:r>
              <a:rPr dirty="0" sz="950" spc="-4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une</a:t>
            </a:r>
            <a:r>
              <a:rPr dirty="0" sz="950" spc="-4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démarche</a:t>
            </a:r>
            <a:r>
              <a:rPr dirty="0" sz="950" spc="-4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économe</a:t>
            </a:r>
            <a:r>
              <a:rPr dirty="0" sz="950" spc="-4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et</a:t>
            </a:r>
            <a:r>
              <a:rPr dirty="0" sz="950" spc="-4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plus</a:t>
            </a:r>
            <a:r>
              <a:rPr dirty="0" sz="950" spc="-4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respectueuse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	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de</a:t>
            </a:r>
            <a:r>
              <a:rPr dirty="0" sz="950" spc="-2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l’environnement.</a:t>
            </a:r>
            <a:endParaRPr sz="95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dirty="0" sz="1200" spc="-10" b="1">
                <a:solidFill>
                  <a:srgbClr val="9BC13C"/>
                </a:solidFill>
                <a:latin typeface="Poppins"/>
                <a:cs typeface="Poppins"/>
              </a:rPr>
              <a:t>Exposants</a:t>
            </a:r>
            <a:endParaRPr sz="1200">
              <a:latin typeface="Poppins"/>
              <a:cs typeface="Poppins"/>
            </a:endParaRPr>
          </a:p>
          <a:p>
            <a:pPr marL="96520" indent="-83820">
              <a:lnSpc>
                <a:spcPct val="100000"/>
              </a:lnSpc>
              <a:spcBef>
                <a:spcPts val="260"/>
              </a:spcBef>
              <a:buClr>
                <a:srgbClr val="3EC0C3"/>
              </a:buClr>
              <a:buSzPct val="84210"/>
              <a:buFont typeface="Poppins SemiBold"/>
              <a:buChar char="&gt;"/>
              <a:tabLst>
                <a:tab pos="96520" algn="l"/>
              </a:tabLst>
            </a:pP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Gagnez</a:t>
            </a:r>
            <a:r>
              <a:rPr dirty="0" sz="95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du</a:t>
            </a:r>
            <a:r>
              <a:rPr dirty="0" sz="95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20">
                <a:solidFill>
                  <a:srgbClr val="231F20"/>
                </a:solidFill>
                <a:latin typeface="Poppins"/>
                <a:cs typeface="Poppins"/>
              </a:rPr>
              <a:t>temps</a:t>
            </a:r>
            <a:endParaRPr sz="950">
              <a:latin typeface="Poppins"/>
              <a:cs typeface="Poppins"/>
            </a:endParaRPr>
          </a:p>
          <a:p>
            <a:pPr marL="96520" indent="-83820">
              <a:lnSpc>
                <a:spcPct val="100000"/>
              </a:lnSpc>
              <a:spcBef>
                <a:spcPts val="310"/>
              </a:spcBef>
              <a:buClr>
                <a:srgbClr val="3EC0C3"/>
              </a:buClr>
              <a:buSzPct val="84210"/>
              <a:buFont typeface="Poppins SemiBold"/>
              <a:buChar char="&gt;"/>
              <a:tabLst>
                <a:tab pos="96520" algn="l"/>
              </a:tabLst>
            </a:pP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Vous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avez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sur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place,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un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commercial</a:t>
            </a:r>
            <a:r>
              <a:rPr dirty="0" sz="950" spc="-2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«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écran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»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en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50">
                <a:solidFill>
                  <a:srgbClr val="231F20"/>
                </a:solidFill>
                <a:latin typeface="Poppins"/>
                <a:cs typeface="Poppins"/>
              </a:rPr>
              <a:t>+</a:t>
            </a:r>
            <a:endParaRPr sz="950">
              <a:latin typeface="Poppins"/>
              <a:cs typeface="Poppins"/>
            </a:endParaRPr>
          </a:p>
          <a:p>
            <a:pPr marL="96520" indent="-83820">
              <a:lnSpc>
                <a:spcPct val="100000"/>
              </a:lnSpc>
              <a:spcBef>
                <a:spcPts val="310"/>
              </a:spcBef>
              <a:buClr>
                <a:srgbClr val="3EC0C3"/>
              </a:buClr>
              <a:buSzPct val="84210"/>
              <a:buFont typeface="Poppins SemiBold"/>
              <a:buChar char="&gt;"/>
              <a:tabLst>
                <a:tab pos="96520" algn="l"/>
              </a:tabLst>
            </a:pP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Communiquez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à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distance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avec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vos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équipes</a:t>
            </a:r>
            <a:endParaRPr sz="950">
              <a:latin typeface="Poppins"/>
              <a:cs typeface="Poppins"/>
            </a:endParaRPr>
          </a:p>
          <a:p>
            <a:pPr marL="96520" indent="-83820">
              <a:lnSpc>
                <a:spcPct val="100000"/>
              </a:lnSpc>
              <a:spcBef>
                <a:spcPts val="310"/>
              </a:spcBef>
              <a:buClr>
                <a:srgbClr val="3EC0C3"/>
              </a:buClr>
              <a:buSzPct val="84210"/>
              <a:buFont typeface="Poppins SemiBold"/>
              <a:buChar char="&gt;"/>
              <a:tabLst>
                <a:tab pos="96520" algn="l"/>
              </a:tabLst>
            </a:pP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Attirez</a:t>
            </a:r>
            <a:r>
              <a:rPr dirty="0" sz="950" spc="-3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les</a:t>
            </a:r>
            <a:r>
              <a:rPr dirty="0" sz="950" spc="-3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prospects</a:t>
            </a:r>
            <a:r>
              <a:rPr dirty="0" sz="95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sur</a:t>
            </a:r>
            <a:r>
              <a:rPr dirty="0" sz="950" spc="-3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votre</a:t>
            </a:r>
            <a:r>
              <a:rPr dirty="0" sz="950" spc="-3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stand</a:t>
            </a:r>
            <a:endParaRPr sz="950">
              <a:latin typeface="Poppins"/>
              <a:cs typeface="Poppins"/>
            </a:endParaRPr>
          </a:p>
          <a:p>
            <a:pPr marL="96520" indent="-83820">
              <a:lnSpc>
                <a:spcPct val="100000"/>
              </a:lnSpc>
              <a:spcBef>
                <a:spcPts val="315"/>
              </a:spcBef>
              <a:buClr>
                <a:srgbClr val="3EC0C3"/>
              </a:buClr>
              <a:buSzPct val="84210"/>
              <a:buFont typeface="Poppins SemiBold"/>
              <a:buChar char="&gt;"/>
              <a:tabLst>
                <a:tab pos="96520" algn="l"/>
              </a:tabLst>
            </a:pP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Démarquez</a:t>
            </a:r>
            <a:r>
              <a:rPr dirty="0" sz="950" spc="-6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vous</a:t>
            </a:r>
            <a:r>
              <a:rPr dirty="0" sz="950" spc="-5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50">
                <a:solidFill>
                  <a:srgbClr val="231F20"/>
                </a:solidFill>
                <a:latin typeface="Poppins"/>
                <a:cs typeface="Poppins"/>
              </a:rPr>
              <a:t>!</a:t>
            </a:r>
            <a:endParaRPr sz="950">
              <a:latin typeface="Poppins"/>
              <a:cs typeface="Poppins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526299" y="5275465"/>
            <a:ext cx="3455035" cy="7626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51100"/>
              </a:lnSpc>
              <a:spcBef>
                <a:spcPts val="95"/>
              </a:spcBef>
            </a:pP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Laissez</a:t>
            </a:r>
            <a:r>
              <a:rPr dirty="0" sz="800" spc="7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vous</a:t>
            </a:r>
            <a:r>
              <a:rPr dirty="0" sz="800" spc="7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guider</a:t>
            </a:r>
            <a:r>
              <a:rPr dirty="0" sz="800" spc="7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par</a:t>
            </a:r>
            <a:r>
              <a:rPr dirty="0" sz="800" spc="7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nos</a:t>
            </a:r>
            <a:r>
              <a:rPr dirty="0" sz="800" spc="7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experts</a:t>
            </a:r>
            <a:r>
              <a:rPr dirty="0" sz="800" spc="7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pour</a:t>
            </a:r>
            <a:r>
              <a:rPr dirty="0" sz="800" spc="7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une</a:t>
            </a:r>
            <a:r>
              <a:rPr dirty="0" sz="800" spc="7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solution</a:t>
            </a:r>
            <a:r>
              <a:rPr dirty="0" sz="800" spc="8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efficace</a:t>
            </a:r>
            <a:r>
              <a:rPr dirty="0" sz="800" spc="7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spc="-25" b="1">
                <a:solidFill>
                  <a:srgbClr val="231F20"/>
                </a:solidFill>
                <a:latin typeface="Poppins SemiBold"/>
                <a:cs typeface="Poppins SemiBold"/>
              </a:rPr>
              <a:t>et</a:t>
            </a:r>
            <a:r>
              <a:rPr dirty="0" sz="800" spc="50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pérenne.</a:t>
            </a:r>
            <a:r>
              <a:rPr dirty="0" sz="800" spc="9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De</a:t>
            </a:r>
            <a:r>
              <a:rPr dirty="0" sz="800" spc="9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l’installation</a:t>
            </a:r>
            <a:r>
              <a:rPr dirty="0" sz="800" spc="9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à</a:t>
            </a:r>
            <a:r>
              <a:rPr dirty="0" sz="800" spc="9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la</a:t>
            </a:r>
            <a:r>
              <a:rPr dirty="0" sz="800" spc="9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mise</a:t>
            </a:r>
            <a:r>
              <a:rPr dirty="0" sz="800" spc="9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en</a:t>
            </a:r>
            <a:r>
              <a:rPr dirty="0" sz="800" spc="9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place</a:t>
            </a:r>
            <a:r>
              <a:rPr dirty="0" sz="800" spc="9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des</a:t>
            </a:r>
            <a:r>
              <a:rPr dirty="0" sz="800" spc="9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annonces,</a:t>
            </a:r>
            <a:r>
              <a:rPr dirty="0" sz="800" spc="9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spc="-20" b="1">
                <a:solidFill>
                  <a:srgbClr val="231F20"/>
                </a:solidFill>
                <a:latin typeface="Poppins SemiBold"/>
                <a:cs typeface="Poppins SemiBold"/>
              </a:rPr>
              <a:t>nous</a:t>
            </a:r>
            <a:r>
              <a:rPr dirty="0" sz="800" spc="50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gérons</a:t>
            </a:r>
            <a:r>
              <a:rPr dirty="0" sz="800" spc="12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avec</a:t>
            </a:r>
            <a:r>
              <a:rPr dirty="0" sz="800" spc="12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vous</a:t>
            </a:r>
            <a:r>
              <a:rPr dirty="0" sz="800" spc="12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la</a:t>
            </a:r>
            <a:r>
              <a:rPr dirty="0" sz="800" spc="12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maintenance</a:t>
            </a:r>
            <a:r>
              <a:rPr dirty="0" sz="800" spc="12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et</a:t>
            </a:r>
            <a:r>
              <a:rPr dirty="0" sz="800" spc="12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l’assistante</a:t>
            </a:r>
            <a:r>
              <a:rPr dirty="0" sz="800" spc="12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tout</a:t>
            </a:r>
            <a:r>
              <a:rPr dirty="0" sz="800" spc="12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le</a:t>
            </a:r>
            <a:r>
              <a:rPr dirty="0" sz="800" spc="12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long</a:t>
            </a:r>
            <a:r>
              <a:rPr dirty="0" sz="800" spc="12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spc="-25" b="1">
                <a:solidFill>
                  <a:srgbClr val="231F20"/>
                </a:solidFill>
                <a:latin typeface="Poppins SemiBold"/>
                <a:cs typeface="Poppins SemiBold"/>
              </a:rPr>
              <a:t>de</a:t>
            </a:r>
            <a:r>
              <a:rPr dirty="0" sz="800" spc="50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votre</a:t>
            </a:r>
            <a:r>
              <a:rPr dirty="0" sz="800" spc="6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spc="-10" b="1">
                <a:solidFill>
                  <a:srgbClr val="231F20"/>
                </a:solidFill>
                <a:latin typeface="Poppins SemiBold"/>
                <a:cs typeface="Poppins SemiBold"/>
              </a:rPr>
              <a:t>événement.</a:t>
            </a:r>
            <a:endParaRPr sz="800">
              <a:latin typeface="Poppins SemiBold"/>
              <a:cs typeface="Poppins SemiBold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02050" y="2400270"/>
            <a:ext cx="207784" cy="214388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05893" y="2771194"/>
            <a:ext cx="108191" cy="111594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58250" y="719366"/>
            <a:ext cx="1998345" cy="314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Salons &amp; </a:t>
            </a:r>
            <a:r>
              <a:rPr dirty="0" spc="-10"/>
              <a:t>events</a:t>
            </a:r>
          </a:p>
        </p:txBody>
      </p:sp>
      <p:sp>
        <p:nvSpPr>
          <p:cNvPr id="15" name="object 15" descr=""/>
          <p:cNvSpPr txBox="1"/>
          <p:nvPr/>
        </p:nvSpPr>
        <p:spPr>
          <a:xfrm>
            <a:off x="1558250" y="1153221"/>
            <a:ext cx="3042920" cy="531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500"/>
              </a:lnSpc>
              <a:spcBef>
                <a:spcPts val="100"/>
              </a:spcBef>
            </a:pP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Ecrans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LED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sur</a:t>
            </a:r>
            <a:r>
              <a:rPr dirty="0" sz="950" spc="-2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pied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mobiles,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totems</a:t>
            </a:r>
            <a:r>
              <a:rPr dirty="0" sz="950" spc="-2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et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bornes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20">
                <a:solidFill>
                  <a:srgbClr val="231F20"/>
                </a:solidFill>
                <a:latin typeface="Poppins"/>
                <a:cs typeface="Poppins"/>
              </a:rPr>
              <a:t>tac-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tiles</a:t>
            </a:r>
            <a:r>
              <a:rPr dirty="0" sz="950" spc="-1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interactives,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murs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d’images</a:t>
            </a:r>
            <a:r>
              <a:rPr dirty="0" sz="950" spc="-1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temporaires, 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ho-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logrammes,</a:t>
            </a:r>
            <a:r>
              <a:rPr dirty="0" sz="950" spc="-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sonorisation,</a:t>
            </a:r>
            <a:r>
              <a:rPr dirty="0" sz="950" spc="-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gestion</a:t>
            </a:r>
            <a:r>
              <a:rPr dirty="0" sz="950" spc="-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électricité,</a:t>
            </a:r>
            <a:r>
              <a:rPr dirty="0" sz="950" spc="-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20">
                <a:solidFill>
                  <a:srgbClr val="231F20"/>
                </a:solidFill>
                <a:latin typeface="Poppins"/>
                <a:cs typeface="Poppins"/>
              </a:rPr>
              <a:t>WI-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FI</a:t>
            </a:r>
            <a:endParaRPr sz="950">
              <a:latin typeface="Poppins"/>
              <a:cs typeface="Poppins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73608" y="3314700"/>
            <a:ext cx="2598891" cy="1406143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15200" y="4914900"/>
            <a:ext cx="1257300" cy="998994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8105067" y="997979"/>
            <a:ext cx="266065" cy="53086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3300" spc="-50" b="1">
                <a:solidFill>
                  <a:srgbClr val="FFFFFF"/>
                </a:solidFill>
                <a:latin typeface="Poppins"/>
                <a:cs typeface="Poppins"/>
              </a:rPr>
              <a:t>2</a:t>
            </a:r>
            <a:endParaRPr sz="3300">
              <a:latin typeface="Poppins"/>
              <a:cs typeface="Poppins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1340999" y="5086597"/>
            <a:ext cx="3627120" cy="0"/>
          </a:xfrm>
          <a:custGeom>
            <a:avLst/>
            <a:gdLst/>
            <a:ahLst/>
            <a:cxnLst/>
            <a:rect l="l" t="t" r="r" b="b"/>
            <a:pathLst>
              <a:path w="3627120" h="0">
                <a:moveTo>
                  <a:pt x="0" y="0"/>
                </a:moveTo>
                <a:lnTo>
                  <a:pt x="3627005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6854" y="6015075"/>
            <a:ext cx="8499395" cy="530570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7558517" y="721682"/>
            <a:ext cx="350520" cy="361315"/>
          </a:xfrm>
          <a:custGeom>
            <a:avLst/>
            <a:gdLst/>
            <a:ahLst/>
            <a:cxnLst/>
            <a:rect l="l" t="t" r="r" b="b"/>
            <a:pathLst>
              <a:path w="350520" h="361315">
                <a:moveTo>
                  <a:pt x="346519" y="0"/>
                </a:moveTo>
                <a:lnTo>
                  <a:pt x="0" y="1536"/>
                </a:lnTo>
                <a:lnTo>
                  <a:pt x="2336" y="12496"/>
                </a:lnTo>
                <a:lnTo>
                  <a:pt x="165303" y="361213"/>
                </a:lnTo>
                <a:lnTo>
                  <a:pt x="170878" y="361289"/>
                </a:lnTo>
                <a:lnTo>
                  <a:pt x="350024" y="5676"/>
                </a:lnTo>
                <a:lnTo>
                  <a:pt x="346519" y="0"/>
                </a:lnTo>
                <a:close/>
              </a:path>
            </a:pathLst>
          </a:custGeom>
          <a:solidFill>
            <a:srgbClr val="3DB98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43244" y="349562"/>
            <a:ext cx="197446" cy="20370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22005" y="702011"/>
            <a:ext cx="102806" cy="106044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0" y="0"/>
            <a:ext cx="1184275" cy="2449195"/>
            <a:chOff x="0" y="0"/>
            <a:chExt cx="1184275" cy="2449195"/>
          </a:xfrm>
        </p:grpSpPr>
        <p:sp>
          <p:nvSpPr>
            <p:cNvPr id="7" name="object 7" descr=""/>
            <p:cNvSpPr/>
            <p:nvPr/>
          </p:nvSpPr>
          <p:spPr>
            <a:xfrm>
              <a:off x="0" y="0"/>
              <a:ext cx="1089025" cy="2449195"/>
            </a:xfrm>
            <a:custGeom>
              <a:avLst/>
              <a:gdLst/>
              <a:ahLst/>
              <a:cxnLst/>
              <a:rect l="l" t="t" r="r" b="b"/>
              <a:pathLst>
                <a:path w="1089025" h="2449195">
                  <a:moveTo>
                    <a:pt x="1088431" y="0"/>
                  </a:moveTo>
                  <a:lnTo>
                    <a:pt x="0" y="0"/>
                  </a:lnTo>
                  <a:lnTo>
                    <a:pt x="0" y="2448987"/>
                  </a:lnTo>
                  <a:lnTo>
                    <a:pt x="1088431" y="0"/>
                  </a:lnTo>
                  <a:close/>
                </a:path>
              </a:pathLst>
            </a:custGeom>
            <a:solidFill>
              <a:srgbClr val="263C7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46229" y="624739"/>
              <a:ext cx="832485" cy="842644"/>
            </a:xfrm>
            <a:custGeom>
              <a:avLst/>
              <a:gdLst/>
              <a:ahLst/>
              <a:cxnLst/>
              <a:rect l="l" t="t" r="r" b="b"/>
              <a:pathLst>
                <a:path w="832485" h="842644">
                  <a:moveTo>
                    <a:pt x="774001" y="842365"/>
                  </a:moveTo>
                  <a:lnTo>
                    <a:pt x="58216" y="842365"/>
                  </a:lnTo>
                  <a:lnTo>
                    <a:pt x="35554" y="837791"/>
                  </a:lnTo>
                  <a:lnTo>
                    <a:pt x="17049" y="825315"/>
                  </a:lnTo>
                  <a:lnTo>
                    <a:pt x="4574" y="806811"/>
                  </a:lnTo>
                  <a:lnTo>
                    <a:pt x="0" y="784148"/>
                  </a:lnTo>
                  <a:lnTo>
                    <a:pt x="0" y="58204"/>
                  </a:lnTo>
                  <a:lnTo>
                    <a:pt x="4574" y="35554"/>
                  </a:lnTo>
                  <a:lnTo>
                    <a:pt x="17049" y="17052"/>
                  </a:lnTo>
                  <a:lnTo>
                    <a:pt x="35554" y="4575"/>
                  </a:lnTo>
                  <a:lnTo>
                    <a:pt x="58216" y="0"/>
                  </a:lnTo>
                  <a:lnTo>
                    <a:pt x="774001" y="0"/>
                  </a:lnTo>
                  <a:lnTo>
                    <a:pt x="796663" y="4575"/>
                  </a:lnTo>
                  <a:lnTo>
                    <a:pt x="815168" y="17052"/>
                  </a:lnTo>
                  <a:lnTo>
                    <a:pt x="827643" y="35554"/>
                  </a:lnTo>
                  <a:lnTo>
                    <a:pt x="832218" y="58204"/>
                  </a:lnTo>
                  <a:lnTo>
                    <a:pt x="832218" y="784148"/>
                  </a:lnTo>
                  <a:lnTo>
                    <a:pt x="827643" y="806811"/>
                  </a:lnTo>
                  <a:lnTo>
                    <a:pt x="815168" y="825315"/>
                  </a:lnTo>
                  <a:lnTo>
                    <a:pt x="796663" y="837791"/>
                  </a:lnTo>
                  <a:lnTo>
                    <a:pt x="774001" y="842365"/>
                  </a:lnTo>
                  <a:close/>
                </a:path>
              </a:pathLst>
            </a:custGeom>
            <a:ln w="109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50629" y="627382"/>
              <a:ext cx="827405" cy="837565"/>
            </a:xfrm>
            <a:custGeom>
              <a:avLst/>
              <a:gdLst/>
              <a:ahLst/>
              <a:cxnLst/>
              <a:rect l="l" t="t" r="r" b="b"/>
              <a:pathLst>
                <a:path w="827405" h="837565">
                  <a:moveTo>
                    <a:pt x="768794" y="0"/>
                  </a:moveTo>
                  <a:lnTo>
                    <a:pt x="58216" y="0"/>
                  </a:lnTo>
                  <a:lnTo>
                    <a:pt x="35554" y="4574"/>
                  </a:lnTo>
                  <a:lnTo>
                    <a:pt x="17049" y="17049"/>
                  </a:lnTo>
                  <a:lnTo>
                    <a:pt x="4574" y="35554"/>
                  </a:lnTo>
                  <a:lnTo>
                    <a:pt x="0" y="58216"/>
                  </a:lnTo>
                  <a:lnTo>
                    <a:pt x="0" y="778865"/>
                  </a:lnTo>
                  <a:lnTo>
                    <a:pt x="4574" y="801527"/>
                  </a:lnTo>
                  <a:lnTo>
                    <a:pt x="17049" y="820032"/>
                  </a:lnTo>
                  <a:lnTo>
                    <a:pt x="35554" y="832508"/>
                  </a:lnTo>
                  <a:lnTo>
                    <a:pt x="58216" y="837082"/>
                  </a:lnTo>
                  <a:lnTo>
                    <a:pt x="768794" y="837082"/>
                  </a:lnTo>
                  <a:lnTo>
                    <a:pt x="791456" y="832508"/>
                  </a:lnTo>
                  <a:lnTo>
                    <a:pt x="809961" y="820032"/>
                  </a:lnTo>
                  <a:lnTo>
                    <a:pt x="822436" y="801527"/>
                  </a:lnTo>
                  <a:lnTo>
                    <a:pt x="827011" y="778865"/>
                  </a:lnTo>
                  <a:lnTo>
                    <a:pt x="827011" y="58216"/>
                  </a:lnTo>
                  <a:lnTo>
                    <a:pt x="822436" y="35554"/>
                  </a:lnTo>
                  <a:lnTo>
                    <a:pt x="809961" y="17049"/>
                  </a:lnTo>
                  <a:lnTo>
                    <a:pt x="791456" y="4574"/>
                  </a:lnTo>
                  <a:lnTo>
                    <a:pt x="768794" y="0"/>
                  </a:lnTo>
                  <a:close/>
                </a:path>
              </a:pathLst>
            </a:custGeom>
            <a:solidFill>
              <a:srgbClr val="283A8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6840" y="912473"/>
              <a:ext cx="236245" cy="24524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0925" y="811840"/>
              <a:ext cx="133261" cy="74888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049709" y="866894"/>
              <a:ext cx="62230" cy="198120"/>
            </a:xfrm>
            <a:custGeom>
              <a:avLst/>
              <a:gdLst/>
              <a:ahLst/>
              <a:cxnLst/>
              <a:rect l="l" t="t" r="r" b="b"/>
              <a:pathLst>
                <a:path w="62230" h="198119">
                  <a:moveTo>
                    <a:pt x="61912" y="0"/>
                  </a:moveTo>
                  <a:lnTo>
                    <a:pt x="0" y="0"/>
                  </a:lnTo>
                  <a:lnTo>
                    <a:pt x="6959" y="198056"/>
                  </a:lnTo>
                  <a:lnTo>
                    <a:pt x="55346" y="198056"/>
                  </a:lnTo>
                  <a:lnTo>
                    <a:pt x="619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6424" y="1093650"/>
              <a:ext cx="70535" cy="67246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749633" y="1186365"/>
            <a:ext cx="371475" cy="19177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204"/>
              </a:spcBef>
            </a:pPr>
            <a:r>
              <a:rPr dirty="0" sz="550" b="1">
                <a:solidFill>
                  <a:srgbClr val="FFFFFF"/>
                </a:solidFill>
                <a:latin typeface="Poppins"/>
                <a:cs typeface="Poppins"/>
              </a:rPr>
              <a:t>Le</a:t>
            </a:r>
            <a:r>
              <a:rPr dirty="0" sz="550" spc="45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550" spc="-10" b="1">
                <a:solidFill>
                  <a:srgbClr val="FFFFFF"/>
                </a:solidFill>
                <a:latin typeface="Poppins"/>
                <a:cs typeface="Poppins"/>
              </a:rPr>
              <a:t>média</a:t>
            </a:r>
            <a:r>
              <a:rPr dirty="0" sz="550" spc="500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550" spc="-10" b="1">
                <a:solidFill>
                  <a:srgbClr val="FFFFFF"/>
                </a:solidFill>
                <a:latin typeface="Poppins"/>
                <a:cs typeface="Poppins"/>
              </a:rPr>
              <a:t>agile</a:t>
            </a:r>
            <a:endParaRPr sz="550">
              <a:latin typeface="Poppins"/>
              <a:cs typeface="Poppins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350139" y="415797"/>
            <a:ext cx="568325" cy="977265"/>
          </a:xfrm>
          <a:custGeom>
            <a:avLst/>
            <a:gdLst/>
            <a:ahLst/>
            <a:cxnLst/>
            <a:rect l="l" t="t" r="r" b="b"/>
            <a:pathLst>
              <a:path w="568325" h="977265">
                <a:moveTo>
                  <a:pt x="206400" y="896594"/>
                </a:moveTo>
                <a:lnTo>
                  <a:pt x="0" y="376237"/>
                </a:lnTo>
                <a:lnTo>
                  <a:pt x="0" y="611568"/>
                </a:lnTo>
                <a:lnTo>
                  <a:pt x="368" y="613537"/>
                </a:lnTo>
                <a:lnTo>
                  <a:pt x="133477" y="959396"/>
                </a:lnTo>
                <a:lnTo>
                  <a:pt x="142824" y="972146"/>
                </a:lnTo>
                <a:lnTo>
                  <a:pt x="155702" y="976680"/>
                </a:lnTo>
                <a:lnTo>
                  <a:pt x="168744" y="972896"/>
                </a:lnTo>
                <a:lnTo>
                  <a:pt x="178612" y="960691"/>
                </a:lnTo>
                <a:lnTo>
                  <a:pt x="206400" y="896594"/>
                </a:lnTo>
                <a:close/>
              </a:path>
              <a:path w="568325" h="977265">
                <a:moveTo>
                  <a:pt x="568134" y="51536"/>
                </a:moveTo>
                <a:lnTo>
                  <a:pt x="546887" y="14363"/>
                </a:lnTo>
                <a:lnTo>
                  <a:pt x="514959" y="0"/>
                </a:lnTo>
                <a:lnTo>
                  <a:pt x="505764" y="9271"/>
                </a:lnTo>
                <a:lnTo>
                  <a:pt x="494538" y="31699"/>
                </a:lnTo>
                <a:lnTo>
                  <a:pt x="173545" y="772845"/>
                </a:lnTo>
                <a:lnTo>
                  <a:pt x="213931" y="875880"/>
                </a:lnTo>
                <a:lnTo>
                  <a:pt x="564642" y="66890"/>
                </a:lnTo>
                <a:lnTo>
                  <a:pt x="568134" y="51536"/>
                </a:lnTo>
                <a:close/>
              </a:path>
            </a:pathLst>
          </a:custGeom>
          <a:solidFill>
            <a:srgbClr val="3DB9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1594001" y="1829131"/>
            <a:ext cx="3712210" cy="2787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650" b="1">
                <a:solidFill>
                  <a:srgbClr val="9BC13C"/>
                </a:solidFill>
                <a:latin typeface="Poppins"/>
                <a:cs typeface="Poppins"/>
              </a:rPr>
              <a:t>Le DOOH visibilité agile et </a:t>
            </a:r>
            <a:r>
              <a:rPr dirty="0" sz="1650" spc="-10" b="1">
                <a:solidFill>
                  <a:srgbClr val="9BC13C"/>
                </a:solidFill>
                <a:latin typeface="Poppins"/>
                <a:cs typeface="Poppins"/>
              </a:rPr>
              <a:t>tactique</a:t>
            </a:r>
            <a:endParaRPr sz="1650">
              <a:latin typeface="Poppins"/>
              <a:cs typeface="Poppins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1275">
              <a:lnSpc>
                <a:spcPct val="100000"/>
              </a:lnSpc>
              <a:spcBef>
                <a:spcPts val="100"/>
              </a:spcBef>
            </a:pPr>
            <a:r>
              <a:rPr dirty="0"/>
              <a:t>Street</a:t>
            </a:r>
            <a:r>
              <a:rPr dirty="0" spc="-65"/>
              <a:t> </a:t>
            </a:r>
            <a:r>
              <a:rPr dirty="0"/>
              <a:t>Digital</a:t>
            </a:r>
            <a:r>
              <a:rPr dirty="0" spc="-60"/>
              <a:t> </a:t>
            </a:r>
            <a:r>
              <a:rPr dirty="0" spc="-10"/>
              <a:t>Marketing</a:t>
            </a:r>
          </a:p>
        </p:txBody>
      </p:sp>
      <p:sp>
        <p:nvSpPr>
          <p:cNvPr id="18" name="object 18" descr=""/>
          <p:cNvSpPr txBox="1"/>
          <p:nvPr/>
        </p:nvSpPr>
        <p:spPr>
          <a:xfrm>
            <a:off x="1643300" y="1233321"/>
            <a:ext cx="3756025" cy="363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500"/>
              </a:lnSpc>
              <a:spcBef>
                <a:spcPts val="100"/>
              </a:spcBef>
            </a:pP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Sacs</a:t>
            </a:r>
            <a:r>
              <a:rPr dirty="0" sz="950" spc="-3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à</a:t>
            </a:r>
            <a:r>
              <a:rPr dirty="0" sz="950" spc="-3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dos</a:t>
            </a:r>
            <a:r>
              <a:rPr dirty="0" sz="95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numériques,</a:t>
            </a:r>
            <a:r>
              <a:rPr dirty="0" sz="950" spc="-3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vélos</a:t>
            </a:r>
            <a:r>
              <a:rPr dirty="0" sz="950" spc="-3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digitaux,</a:t>
            </a:r>
            <a:r>
              <a:rPr dirty="0" sz="95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camionnettes</a:t>
            </a:r>
            <a:r>
              <a:rPr dirty="0" sz="950" spc="-3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digitales, totems</a:t>
            </a:r>
            <a:r>
              <a:rPr dirty="0" sz="95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ponctuels,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écrans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géants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sur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remorque</a:t>
            </a:r>
            <a:endParaRPr sz="950">
              <a:latin typeface="Poppins"/>
              <a:cs typeface="Poppins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621400" y="2308999"/>
            <a:ext cx="2235200" cy="869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3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oppins SemiBold"/>
                <a:cs typeface="Poppins SemiBold"/>
              </a:rPr>
              <a:t>Le</a:t>
            </a:r>
            <a:r>
              <a:rPr dirty="0" sz="900" spc="-2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900" b="1">
                <a:solidFill>
                  <a:srgbClr val="231F20"/>
                </a:solidFill>
                <a:latin typeface="Poppins SemiBold"/>
                <a:cs typeface="Poppins SemiBold"/>
              </a:rPr>
              <a:t>DOOH</a:t>
            </a:r>
            <a:r>
              <a:rPr dirty="0" sz="900" spc="-1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900">
                <a:solidFill>
                  <a:srgbClr val="231F20"/>
                </a:solidFill>
                <a:latin typeface="Poppins"/>
                <a:cs typeface="Poppins"/>
              </a:rPr>
              <a:t>en</a:t>
            </a:r>
            <a:r>
              <a:rPr dirty="0" sz="900" spc="-1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231F20"/>
                </a:solidFill>
                <a:latin typeface="Poppins"/>
                <a:cs typeface="Poppins"/>
              </a:rPr>
              <a:t>utilisant</a:t>
            </a:r>
            <a:r>
              <a:rPr dirty="0" sz="900" spc="-2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231F20"/>
                </a:solidFill>
                <a:latin typeface="Poppins"/>
                <a:cs typeface="Poppins"/>
              </a:rPr>
              <a:t>la</a:t>
            </a:r>
            <a:r>
              <a:rPr dirty="0" sz="900" spc="-1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231F20"/>
                </a:solidFill>
                <a:latin typeface="Poppins"/>
                <a:cs typeface="Poppins"/>
              </a:rPr>
              <a:t>vidéo</a:t>
            </a:r>
            <a:r>
              <a:rPr dirty="0" sz="900" spc="-2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231F20"/>
                </a:solidFill>
                <a:latin typeface="Poppins"/>
                <a:cs typeface="Poppins"/>
              </a:rPr>
              <a:t>de</a:t>
            </a:r>
            <a:r>
              <a:rPr dirty="0" sz="900" spc="-1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Poppins"/>
                <a:cs typeface="Poppins"/>
              </a:rPr>
              <a:t>ma- </a:t>
            </a:r>
            <a:r>
              <a:rPr dirty="0" sz="900">
                <a:solidFill>
                  <a:srgbClr val="231F20"/>
                </a:solidFill>
                <a:latin typeface="Poppins"/>
                <a:cs typeface="Poppins"/>
              </a:rPr>
              <a:t>nière</a:t>
            </a:r>
            <a:r>
              <a:rPr dirty="0" sz="90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231F20"/>
                </a:solidFill>
                <a:latin typeface="Poppins"/>
                <a:cs typeface="Poppins"/>
              </a:rPr>
              <a:t>attrayante</a:t>
            </a:r>
            <a:r>
              <a:rPr dirty="0" sz="90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231F20"/>
                </a:solidFill>
                <a:latin typeface="Poppins"/>
                <a:cs typeface="Poppins"/>
              </a:rPr>
              <a:t>et</a:t>
            </a:r>
            <a:r>
              <a:rPr dirty="0" sz="90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231F20"/>
                </a:solidFill>
                <a:latin typeface="Poppins"/>
                <a:cs typeface="Poppins"/>
              </a:rPr>
              <a:t>avec</a:t>
            </a:r>
            <a:r>
              <a:rPr dirty="0" sz="90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231F20"/>
                </a:solidFill>
                <a:latin typeface="Poppins"/>
                <a:cs typeface="Poppins"/>
              </a:rPr>
              <a:t>moins</a:t>
            </a:r>
            <a:r>
              <a:rPr dirty="0" sz="900" spc="-25">
                <a:solidFill>
                  <a:srgbClr val="231F20"/>
                </a:solidFill>
                <a:latin typeface="Poppins"/>
                <a:cs typeface="Poppins"/>
              </a:rPr>
              <a:t> de </a:t>
            </a:r>
            <a:r>
              <a:rPr dirty="0" sz="900">
                <a:solidFill>
                  <a:srgbClr val="231F20"/>
                </a:solidFill>
                <a:latin typeface="Poppins"/>
                <a:cs typeface="Poppins"/>
              </a:rPr>
              <a:t>contraintes</a:t>
            </a:r>
            <a:r>
              <a:rPr dirty="0" sz="900" spc="-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oppins"/>
                <a:cs typeface="Poppins"/>
              </a:rPr>
              <a:t>techniques,</a:t>
            </a:r>
            <a:r>
              <a:rPr dirty="0" sz="90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00" b="1">
                <a:solidFill>
                  <a:srgbClr val="231F20"/>
                </a:solidFill>
                <a:latin typeface="Poppins SemiBold"/>
                <a:cs typeface="Poppins SemiBold"/>
              </a:rPr>
              <a:t>offre la </a:t>
            </a:r>
            <a:r>
              <a:rPr dirty="0" sz="900" spc="-10" b="1">
                <a:solidFill>
                  <a:srgbClr val="231F20"/>
                </a:solidFill>
                <a:latin typeface="Poppins SemiBold"/>
                <a:cs typeface="Poppins SemiBold"/>
              </a:rPr>
              <a:t>possi- </a:t>
            </a:r>
            <a:r>
              <a:rPr dirty="0" sz="900" b="1">
                <a:solidFill>
                  <a:srgbClr val="231F20"/>
                </a:solidFill>
                <a:latin typeface="Poppins SemiBold"/>
                <a:cs typeface="Poppins SemiBold"/>
              </a:rPr>
              <a:t>bilité</a:t>
            </a:r>
            <a:r>
              <a:rPr dirty="0" sz="900" spc="-1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900" b="1">
                <a:solidFill>
                  <a:srgbClr val="231F20"/>
                </a:solidFill>
                <a:latin typeface="Poppins SemiBold"/>
                <a:cs typeface="Poppins SemiBold"/>
              </a:rPr>
              <a:t>de</a:t>
            </a:r>
            <a:r>
              <a:rPr dirty="0" sz="900" spc="-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900" b="1">
                <a:solidFill>
                  <a:srgbClr val="231F20"/>
                </a:solidFill>
                <a:latin typeface="Poppins SemiBold"/>
                <a:cs typeface="Poppins SemiBold"/>
              </a:rPr>
              <a:t>diffuser</a:t>
            </a:r>
            <a:r>
              <a:rPr dirty="0" sz="900" spc="-1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900" b="1">
                <a:solidFill>
                  <a:srgbClr val="231F20"/>
                </a:solidFill>
                <a:latin typeface="Poppins SemiBold"/>
                <a:cs typeface="Poppins SemiBold"/>
              </a:rPr>
              <a:t>des</a:t>
            </a:r>
            <a:r>
              <a:rPr dirty="0" sz="900" spc="-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900" b="1">
                <a:solidFill>
                  <a:srgbClr val="231F20"/>
                </a:solidFill>
                <a:latin typeface="Poppins SemiBold"/>
                <a:cs typeface="Poppins SemiBold"/>
              </a:rPr>
              <a:t>publicités</a:t>
            </a:r>
            <a:r>
              <a:rPr dirty="0" sz="900" spc="-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900" spc="-10" b="1">
                <a:solidFill>
                  <a:srgbClr val="231F20"/>
                </a:solidFill>
                <a:latin typeface="Poppins SemiBold"/>
                <a:cs typeface="Poppins SemiBold"/>
              </a:rPr>
              <a:t>ciblées </a:t>
            </a:r>
            <a:r>
              <a:rPr dirty="0" sz="900" b="1">
                <a:solidFill>
                  <a:srgbClr val="231F20"/>
                </a:solidFill>
                <a:latin typeface="Poppins SemiBold"/>
                <a:cs typeface="Poppins SemiBold"/>
              </a:rPr>
              <a:t>dans</a:t>
            </a:r>
            <a:r>
              <a:rPr dirty="0" sz="900" spc="-1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900" b="1">
                <a:solidFill>
                  <a:srgbClr val="231F20"/>
                </a:solidFill>
                <a:latin typeface="Poppins SemiBold"/>
                <a:cs typeface="Poppins SemiBold"/>
              </a:rPr>
              <a:t>les</a:t>
            </a:r>
            <a:r>
              <a:rPr dirty="0" sz="900" spc="-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900" b="1">
                <a:solidFill>
                  <a:srgbClr val="231F20"/>
                </a:solidFill>
                <a:latin typeface="Poppins SemiBold"/>
                <a:cs typeface="Poppins SemiBold"/>
              </a:rPr>
              <a:t>endroits</a:t>
            </a:r>
            <a:r>
              <a:rPr dirty="0" sz="900" spc="-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900" b="1">
                <a:solidFill>
                  <a:srgbClr val="231F20"/>
                </a:solidFill>
                <a:latin typeface="Poppins SemiBold"/>
                <a:cs typeface="Poppins SemiBold"/>
              </a:rPr>
              <a:t>de</a:t>
            </a:r>
            <a:r>
              <a:rPr dirty="0" sz="900" spc="-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900" spc="-10" b="1">
                <a:solidFill>
                  <a:srgbClr val="231F20"/>
                </a:solidFill>
                <a:latin typeface="Poppins SemiBold"/>
                <a:cs typeface="Poppins SemiBold"/>
              </a:rPr>
              <a:t>passage.</a:t>
            </a:r>
            <a:endParaRPr sz="900">
              <a:latin typeface="Poppins SemiBold"/>
              <a:cs typeface="Poppins SemiBold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621400" y="3321126"/>
            <a:ext cx="2324100" cy="5321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3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oppins SemiBold"/>
                <a:cs typeface="Poppins SemiBold"/>
              </a:rPr>
              <a:t>Vous</a:t>
            </a:r>
            <a:r>
              <a:rPr dirty="0" sz="900" spc="-1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900" b="1">
                <a:solidFill>
                  <a:srgbClr val="231F20"/>
                </a:solidFill>
                <a:latin typeface="Poppins SemiBold"/>
                <a:cs typeface="Poppins SemiBold"/>
              </a:rPr>
              <a:t>permet</a:t>
            </a:r>
            <a:r>
              <a:rPr dirty="0" sz="900" spc="-1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900" b="1">
                <a:solidFill>
                  <a:srgbClr val="231F20"/>
                </a:solidFill>
                <a:latin typeface="Poppins SemiBold"/>
                <a:cs typeface="Poppins SemiBold"/>
              </a:rPr>
              <a:t>une</a:t>
            </a:r>
            <a:r>
              <a:rPr dirty="0" sz="900" spc="-1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900" spc="-10" b="1">
                <a:solidFill>
                  <a:srgbClr val="231F20"/>
                </a:solidFill>
                <a:latin typeface="Poppins SemiBold"/>
                <a:cs typeface="Poppins SemiBold"/>
              </a:rPr>
              <a:t>personnalisation </a:t>
            </a:r>
            <a:r>
              <a:rPr dirty="0" sz="900" b="1">
                <a:solidFill>
                  <a:srgbClr val="231F20"/>
                </a:solidFill>
                <a:latin typeface="Poppins SemiBold"/>
                <a:cs typeface="Poppins SemiBold"/>
              </a:rPr>
              <a:t>totale,</a:t>
            </a:r>
            <a:r>
              <a:rPr dirty="0" sz="900" spc="-1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900">
                <a:solidFill>
                  <a:srgbClr val="231F20"/>
                </a:solidFill>
                <a:latin typeface="Poppins"/>
                <a:cs typeface="Poppins"/>
              </a:rPr>
              <a:t>un</a:t>
            </a:r>
            <a:r>
              <a:rPr dirty="0" sz="900" spc="-1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231F20"/>
                </a:solidFill>
                <a:latin typeface="Poppins"/>
                <a:cs typeface="Poppins"/>
              </a:rPr>
              <a:t>parcours</a:t>
            </a:r>
            <a:r>
              <a:rPr dirty="0" sz="900" spc="-1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231F20"/>
                </a:solidFill>
                <a:latin typeface="Poppins"/>
                <a:cs typeface="Poppins"/>
              </a:rPr>
              <a:t>à</a:t>
            </a:r>
            <a:r>
              <a:rPr dirty="0" sz="900" spc="-1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231F20"/>
                </a:solidFill>
                <a:latin typeface="Poppins"/>
                <a:cs typeface="Poppins"/>
              </a:rPr>
              <a:t>la</a:t>
            </a:r>
            <a:r>
              <a:rPr dirty="0" sz="900" spc="-1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231F20"/>
                </a:solidFill>
                <a:latin typeface="Poppins"/>
                <a:cs typeface="Poppins"/>
              </a:rPr>
              <a:t>carte</a:t>
            </a:r>
            <a:r>
              <a:rPr dirty="0" sz="900" spc="-1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231F20"/>
                </a:solidFill>
                <a:latin typeface="Poppins"/>
                <a:cs typeface="Poppins"/>
              </a:rPr>
              <a:t>et</a:t>
            </a:r>
            <a:r>
              <a:rPr dirty="0" sz="900" spc="-10">
                <a:solidFill>
                  <a:srgbClr val="231F20"/>
                </a:solidFill>
                <a:latin typeface="Poppins"/>
                <a:cs typeface="Poppins"/>
              </a:rPr>
              <a:t> l’oppor- </a:t>
            </a:r>
            <a:r>
              <a:rPr dirty="0" sz="900">
                <a:solidFill>
                  <a:srgbClr val="231F20"/>
                </a:solidFill>
                <a:latin typeface="Poppins"/>
                <a:cs typeface="Poppins"/>
              </a:rPr>
              <a:t>tunité</a:t>
            </a:r>
            <a:r>
              <a:rPr dirty="0" sz="90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231F20"/>
                </a:solidFill>
                <a:latin typeface="Poppins"/>
                <a:cs typeface="Poppins"/>
              </a:rPr>
              <a:t>de</a:t>
            </a:r>
            <a:r>
              <a:rPr dirty="0" sz="90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231F20"/>
                </a:solidFill>
                <a:latin typeface="Poppins"/>
                <a:cs typeface="Poppins"/>
              </a:rPr>
              <a:t>créer</a:t>
            </a:r>
            <a:r>
              <a:rPr dirty="0" sz="90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231F20"/>
                </a:solidFill>
                <a:latin typeface="Poppins"/>
                <a:cs typeface="Poppins"/>
              </a:rPr>
              <a:t>une</a:t>
            </a:r>
            <a:r>
              <a:rPr dirty="0" sz="90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231F20"/>
                </a:solidFill>
                <a:latin typeface="Poppins"/>
                <a:cs typeface="Poppins"/>
              </a:rPr>
              <a:t>opération</a:t>
            </a:r>
            <a:r>
              <a:rPr dirty="0" sz="90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oppins"/>
                <a:cs typeface="Poppins"/>
              </a:rPr>
              <a:t>unique.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216353" y="2309342"/>
            <a:ext cx="2219960" cy="120650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sz="900" b="1">
                <a:solidFill>
                  <a:srgbClr val="231F20"/>
                </a:solidFill>
                <a:latin typeface="Poppins SemiBold"/>
                <a:cs typeface="Poppins SemiBold"/>
              </a:rPr>
              <a:t>Une</a:t>
            </a:r>
            <a:r>
              <a:rPr dirty="0" sz="900" spc="-1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900" b="1">
                <a:solidFill>
                  <a:srgbClr val="231F20"/>
                </a:solidFill>
                <a:latin typeface="Poppins SemiBold"/>
                <a:cs typeface="Poppins SemiBold"/>
              </a:rPr>
              <a:t>solution</a:t>
            </a:r>
            <a:r>
              <a:rPr dirty="0" sz="900" spc="-1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900" b="1">
                <a:solidFill>
                  <a:srgbClr val="231F20"/>
                </a:solidFill>
                <a:latin typeface="Poppins SemiBold"/>
                <a:cs typeface="Poppins SemiBold"/>
              </a:rPr>
              <a:t>utile</a:t>
            </a:r>
            <a:r>
              <a:rPr dirty="0" sz="900" spc="19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900" spc="-50" b="1">
                <a:solidFill>
                  <a:srgbClr val="231F20"/>
                </a:solidFill>
                <a:latin typeface="Poppins SemiBold"/>
                <a:cs typeface="Poppins SemiBold"/>
              </a:rPr>
              <a:t>:</a:t>
            </a:r>
            <a:endParaRPr sz="900">
              <a:latin typeface="Poppins SemiBold"/>
              <a:cs typeface="Poppins SemiBold"/>
            </a:endParaRPr>
          </a:p>
          <a:p>
            <a:pPr marL="104139" marR="63500" indent="-92075">
              <a:lnSpc>
                <a:spcPct val="123000"/>
              </a:lnSpc>
              <a:buClr>
                <a:srgbClr val="3EC0C3"/>
              </a:buClr>
              <a:buChar char="&gt;"/>
              <a:tabLst>
                <a:tab pos="104139" algn="l"/>
              </a:tabLst>
            </a:pPr>
            <a:r>
              <a:rPr dirty="0" sz="900" b="1">
                <a:solidFill>
                  <a:srgbClr val="231F20"/>
                </a:solidFill>
                <a:latin typeface="Poppins SemiBold"/>
                <a:cs typeface="Poppins SemiBold"/>
              </a:rPr>
              <a:t>Avant</a:t>
            </a:r>
            <a:r>
              <a:rPr dirty="0" sz="900" spc="-2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900">
                <a:solidFill>
                  <a:srgbClr val="231F20"/>
                </a:solidFill>
                <a:latin typeface="Poppins"/>
                <a:cs typeface="Poppins"/>
              </a:rPr>
              <a:t>votre</a:t>
            </a:r>
            <a:r>
              <a:rPr dirty="0" sz="900" spc="-2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231F20"/>
                </a:solidFill>
                <a:latin typeface="Poppins"/>
                <a:cs typeface="Poppins"/>
              </a:rPr>
              <a:t>événement,</a:t>
            </a:r>
            <a:r>
              <a:rPr dirty="0" sz="90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231F20"/>
                </a:solidFill>
                <a:latin typeface="Poppins"/>
                <a:cs typeface="Poppins"/>
              </a:rPr>
              <a:t>en</a:t>
            </a:r>
            <a:r>
              <a:rPr dirty="0" sz="90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231F20"/>
                </a:solidFill>
                <a:latin typeface="Poppins"/>
                <a:cs typeface="Poppins"/>
              </a:rPr>
              <a:t>drive</a:t>
            </a:r>
            <a:r>
              <a:rPr dirty="0" sz="900" spc="-2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Poppins"/>
                <a:cs typeface="Poppins"/>
              </a:rPr>
              <a:t>TO </a:t>
            </a:r>
            <a:r>
              <a:rPr dirty="0" sz="900" spc="-10">
                <a:solidFill>
                  <a:srgbClr val="231F20"/>
                </a:solidFill>
                <a:latin typeface="Poppins"/>
                <a:cs typeface="Poppins"/>
              </a:rPr>
              <a:t>STORE</a:t>
            </a:r>
            <a:endParaRPr sz="900">
              <a:latin typeface="Poppins"/>
              <a:cs typeface="Poppins"/>
            </a:endParaRPr>
          </a:p>
          <a:p>
            <a:pPr marL="104139" marR="35560" indent="-92075">
              <a:lnSpc>
                <a:spcPct val="123000"/>
              </a:lnSpc>
              <a:buClr>
                <a:srgbClr val="3EC0C3"/>
              </a:buClr>
              <a:buChar char="&gt;"/>
              <a:tabLst>
                <a:tab pos="104139" algn="l"/>
              </a:tabLst>
            </a:pPr>
            <a:r>
              <a:rPr dirty="0" sz="900" b="1">
                <a:solidFill>
                  <a:srgbClr val="231F20"/>
                </a:solidFill>
                <a:latin typeface="Poppins SemiBold"/>
                <a:cs typeface="Poppins SemiBold"/>
              </a:rPr>
              <a:t>Durant </a:t>
            </a:r>
            <a:r>
              <a:rPr dirty="0" sz="900">
                <a:solidFill>
                  <a:srgbClr val="231F20"/>
                </a:solidFill>
                <a:latin typeface="Poppins"/>
                <a:cs typeface="Poppins"/>
              </a:rPr>
              <a:t>votre</a:t>
            </a:r>
            <a:r>
              <a:rPr dirty="0" sz="90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231F20"/>
                </a:solidFill>
                <a:latin typeface="Poppins"/>
                <a:cs typeface="Poppins"/>
              </a:rPr>
              <a:t>événement,</a:t>
            </a:r>
            <a:r>
              <a:rPr dirty="0" sz="90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231F20"/>
                </a:solidFill>
                <a:latin typeface="Poppins"/>
                <a:cs typeface="Poppins"/>
              </a:rPr>
              <a:t>en</a:t>
            </a:r>
            <a:r>
              <a:rPr dirty="0" sz="90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oppins"/>
                <a:cs typeface="Poppins"/>
              </a:rPr>
              <a:t>anima- </a:t>
            </a:r>
            <a:r>
              <a:rPr dirty="0" sz="900">
                <a:solidFill>
                  <a:srgbClr val="231F20"/>
                </a:solidFill>
                <a:latin typeface="Poppins"/>
                <a:cs typeface="Poppins"/>
              </a:rPr>
              <a:t>tion</a:t>
            </a:r>
            <a:r>
              <a:rPr dirty="0" sz="900" spc="-1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231F20"/>
                </a:solidFill>
                <a:latin typeface="Poppins"/>
                <a:cs typeface="Poppins"/>
              </a:rPr>
              <a:t>et</a:t>
            </a:r>
            <a:r>
              <a:rPr dirty="0" sz="900" spc="-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231F20"/>
                </a:solidFill>
                <a:latin typeface="Poppins"/>
                <a:cs typeface="Poppins"/>
              </a:rPr>
              <a:t>en</a:t>
            </a:r>
            <a:r>
              <a:rPr dirty="0" sz="900" spc="-1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Poppins"/>
                <a:cs typeface="Poppins"/>
              </a:rPr>
              <a:t>info</a:t>
            </a:r>
            <a:endParaRPr sz="900">
              <a:latin typeface="Poppins"/>
              <a:cs typeface="Poppins"/>
            </a:endParaRPr>
          </a:p>
          <a:p>
            <a:pPr marL="104139" marR="5080" indent="-92075">
              <a:lnSpc>
                <a:spcPct val="123000"/>
              </a:lnSpc>
              <a:buClr>
                <a:srgbClr val="3EC0C3"/>
              </a:buClr>
              <a:buChar char="&gt;"/>
              <a:tabLst>
                <a:tab pos="104139" algn="l"/>
              </a:tabLst>
            </a:pPr>
            <a:r>
              <a:rPr dirty="0" sz="900" b="1">
                <a:solidFill>
                  <a:srgbClr val="231F20"/>
                </a:solidFill>
                <a:latin typeface="Poppins SemiBold"/>
                <a:cs typeface="Poppins SemiBold"/>
              </a:rPr>
              <a:t>Après</a:t>
            </a:r>
            <a:r>
              <a:rPr dirty="0" sz="900" spc="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900">
                <a:solidFill>
                  <a:srgbClr val="231F20"/>
                </a:solidFill>
                <a:latin typeface="Poppins"/>
                <a:cs typeface="Poppins"/>
              </a:rPr>
              <a:t>votre</a:t>
            </a:r>
            <a:r>
              <a:rPr dirty="0" sz="900" spc="-2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231F20"/>
                </a:solidFill>
                <a:latin typeface="Poppins"/>
                <a:cs typeface="Poppins"/>
              </a:rPr>
              <a:t>événement,</a:t>
            </a:r>
            <a:r>
              <a:rPr dirty="0" sz="900" spc="-2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231F20"/>
                </a:solidFill>
                <a:latin typeface="Poppins"/>
                <a:cs typeface="Poppins"/>
              </a:rPr>
              <a:t>pour</a:t>
            </a:r>
            <a:r>
              <a:rPr dirty="0" sz="900" spc="-1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oppins"/>
                <a:cs typeface="Poppins"/>
              </a:rPr>
              <a:t>remer- </a:t>
            </a:r>
            <a:r>
              <a:rPr dirty="0" sz="900">
                <a:solidFill>
                  <a:srgbClr val="231F20"/>
                </a:solidFill>
                <a:latin typeface="Poppins"/>
                <a:cs typeface="Poppins"/>
              </a:rPr>
              <a:t>cier,</a:t>
            </a:r>
            <a:r>
              <a:rPr dirty="0" sz="90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231F20"/>
                </a:solidFill>
                <a:latin typeface="Poppins"/>
                <a:cs typeface="Poppins"/>
              </a:rPr>
              <a:t>fidéliser,</a:t>
            </a:r>
            <a:r>
              <a:rPr dirty="0" sz="90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oppins"/>
                <a:cs typeface="Poppins"/>
              </a:rPr>
              <a:t>interagir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216353" y="3658882"/>
            <a:ext cx="2297430" cy="363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3000"/>
              </a:lnSpc>
              <a:spcBef>
                <a:spcPts val="100"/>
              </a:spcBef>
            </a:pPr>
            <a:r>
              <a:rPr dirty="0" sz="900" b="1">
                <a:solidFill>
                  <a:srgbClr val="9BC13C"/>
                </a:solidFill>
                <a:latin typeface="Poppins"/>
                <a:cs typeface="Poppins"/>
              </a:rPr>
              <a:t>Une</a:t>
            </a:r>
            <a:r>
              <a:rPr dirty="0" sz="900" spc="-20" b="1">
                <a:solidFill>
                  <a:srgbClr val="9BC13C"/>
                </a:solidFill>
                <a:latin typeface="Poppins"/>
                <a:cs typeface="Poppins"/>
              </a:rPr>
              <a:t> </a:t>
            </a:r>
            <a:r>
              <a:rPr dirty="0" sz="900" b="1">
                <a:solidFill>
                  <a:srgbClr val="9BC13C"/>
                </a:solidFill>
                <a:latin typeface="Poppins"/>
                <a:cs typeface="Poppins"/>
              </a:rPr>
              <a:t>approche</a:t>
            </a:r>
            <a:r>
              <a:rPr dirty="0" sz="900" spc="-15" b="1">
                <a:solidFill>
                  <a:srgbClr val="9BC13C"/>
                </a:solidFill>
                <a:latin typeface="Poppins"/>
                <a:cs typeface="Poppins"/>
              </a:rPr>
              <a:t> </a:t>
            </a:r>
            <a:r>
              <a:rPr dirty="0" sz="900" b="1">
                <a:solidFill>
                  <a:srgbClr val="9BC13C"/>
                </a:solidFill>
                <a:latin typeface="Poppins"/>
                <a:cs typeface="Poppins"/>
              </a:rPr>
              <a:t>RSE</a:t>
            </a:r>
            <a:r>
              <a:rPr dirty="0" sz="900" spc="-15" b="1">
                <a:solidFill>
                  <a:srgbClr val="9BC13C"/>
                </a:solidFill>
                <a:latin typeface="Poppins"/>
                <a:cs typeface="Poppins"/>
              </a:rPr>
              <a:t> </a:t>
            </a:r>
            <a:r>
              <a:rPr dirty="0" sz="900" b="1">
                <a:solidFill>
                  <a:srgbClr val="9BC13C"/>
                </a:solidFill>
                <a:latin typeface="Poppins"/>
                <a:cs typeface="Poppins"/>
              </a:rPr>
              <a:t>plus</a:t>
            </a:r>
            <a:r>
              <a:rPr dirty="0" sz="900" spc="-20" b="1">
                <a:solidFill>
                  <a:srgbClr val="9BC13C"/>
                </a:solidFill>
                <a:latin typeface="Poppins"/>
                <a:cs typeface="Poppins"/>
              </a:rPr>
              <a:t> </a:t>
            </a:r>
            <a:r>
              <a:rPr dirty="0" sz="900" b="1">
                <a:solidFill>
                  <a:srgbClr val="9BC13C"/>
                </a:solidFill>
                <a:latin typeface="Poppins"/>
                <a:cs typeface="Poppins"/>
              </a:rPr>
              <a:t>impactante</a:t>
            </a:r>
            <a:r>
              <a:rPr dirty="0" sz="900" spc="-15" b="1">
                <a:solidFill>
                  <a:srgbClr val="9BC13C"/>
                </a:solidFill>
                <a:latin typeface="Poppins"/>
                <a:cs typeface="Poppins"/>
              </a:rPr>
              <a:t> </a:t>
            </a:r>
            <a:r>
              <a:rPr dirty="0" sz="900" spc="-25" b="1">
                <a:solidFill>
                  <a:srgbClr val="9BC13C"/>
                </a:solidFill>
                <a:latin typeface="Poppins"/>
                <a:cs typeface="Poppins"/>
              </a:rPr>
              <a:t>car</a:t>
            </a:r>
            <a:r>
              <a:rPr dirty="0" sz="900" spc="500" b="1">
                <a:solidFill>
                  <a:srgbClr val="9BC13C"/>
                </a:solidFill>
                <a:latin typeface="Poppins"/>
                <a:cs typeface="Poppins"/>
              </a:rPr>
              <a:t> </a:t>
            </a:r>
            <a:r>
              <a:rPr dirty="0" sz="900" b="1">
                <a:solidFill>
                  <a:srgbClr val="9BC13C"/>
                </a:solidFill>
                <a:latin typeface="Poppins"/>
                <a:cs typeface="Poppins"/>
              </a:rPr>
              <a:t>les</a:t>
            </a:r>
            <a:r>
              <a:rPr dirty="0" sz="900" spc="-10" b="1">
                <a:solidFill>
                  <a:srgbClr val="9BC13C"/>
                </a:solidFill>
                <a:latin typeface="Poppins"/>
                <a:cs typeface="Poppins"/>
              </a:rPr>
              <a:t> </a:t>
            </a:r>
            <a:r>
              <a:rPr dirty="0" sz="900" b="1">
                <a:solidFill>
                  <a:srgbClr val="9BC13C"/>
                </a:solidFill>
                <a:latin typeface="Poppins"/>
                <a:cs typeface="Poppins"/>
              </a:rPr>
              <a:t>batteries</a:t>
            </a:r>
            <a:r>
              <a:rPr dirty="0" sz="900" spc="-5" b="1">
                <a:solidFill>
                  <a:srgbClr val="9BC13C"/>
                </a:solidFill>
                <a:latin typeface="Poppins"/>
                <a:cs typeface="Poppins"/>
              </a:rPr>
              <a:t> </a:t>
            </a:r>
            <a:r>
              <a:rPr dirty="0" sz="900" b="1">
                <a:solidFill>
                  <a:srgbClr val="9BC13C"/>
                </a:solidFill>
                <a:latin typeface="Poppins"/>
                <a:cs typeface="Poppins"/>
              </a:rPr>
              <a:t>sont</a:t>
            </a:r>
            <a:r>
              <a:rPr dirty="0" sz="900" spc="-10" b="1">
                <a:solidFill>
                  <a:srgbClr val="9BC13C"/>
                </a:solidFill>
                <a:latin typeface="Poppins"/>
                <a:cs typeface="Poppins"/>
              </a:rPr>
              <a:t> électriques.</a:t>
            </a:r>
            <a:endParaRPr sz="900">
              <a:latin typeface="Poppins"/>
              <a:cs typeface="Poppins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6968476" y="622350"/>
            <a:ext cx="1783714" cy="1763395"/>
            <a:chOff x="6968476" y="622350"/>
            <a:chExt cx="1783714" cy="1763395"/>
          </a:xfrm>
        </p:grpSpPr>
        <p:pic>
          <p:nvPicPr>
            <p:cNvPr id="24" name="object 2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68476" y="622350"/>
              <a:ext cx="1456067" cy="1763102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7748766" y="871206"/>
              <a:ext cx="1003300" cy="1067435"/>
            </a:xfrm>
            <a:custGeom>
              <a:avLst/>
              <a:gdLst/>
              <a:ahLst/>
              <a:cxnLst/>
              <a:rect l="l" t="t" r="r" b="b"/>
              <a:pathLst>
                <a:path w="1003300" h="1067435">
                  <a:moveTo>
                    <a:pt x="986053" y="0"/>
                  </a:moveTo>
                  <a:lnTo>
                    <a:pt x="0" y="4356"/>
                  </a:lnTo>
                  <a:lnTo>
                    <a:pt x="6718" y="35699"/>
                  </a:lnTo>
                  <a:lnTo>
                    <a:pt x="491058" y="1057770"/>
                  </a:lnTo>
                  <a:lnTo>
                    <a:pt x="496209" y="1064992"/>
                  </a:lnTo>
                  <a:lnTo>
                    <a:pt x="502065" y="1067396"/>
                  </a:lnTo>
                  <a:lnTo>
                    <a:pt x="507917" y="1064981"/>
                  </a:lnTo>
                  <a:lnTo>
                    <a:pt x="513054" y="1057744"/>
                  </a:lnTo>
                  <a:lnTo>
                    <a:pt x="1000810" y="23164"/>
                  </a:lnTo>
                  <a:lnTo>
                    <a:pt x="1003064" y="14114"/>
                  </a:lnTo>
                  <a:lnTo>
                    <a:pt x="1001037" y="6738"/>
                  </a:lnTo>
                  <a:lnTo>
                    <a:pt x="995208" y="1785"/>
                  </a:lnTo>
                  <a:lnTo>
                    <a:pt x="986053" y="0"/>
                  </a:lnTo>
                  <a:close/>
                </a:path>
              </a:pathLst>
            </a:custGeom>
            <a:solidFill>
              <a:srgbClr val="9BC13C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6" name="object 26" descr=""/>
          <p:cNvGrpSpPr/>
          <p:nvPr/>
        </p:nvGrpSpPr>
        <p:grpSpPr>
          <a:xfrm>
            <a:off x="6970655" y="4302931"/>
            <a:ext cx="1474470" cy="1910080"/>
            <a:chOff x="6970655" y="4302931"/>
            <a:chExt cx="1474470" cy="1910080"/>
          </a:xfrm>
        </p:grpSpPr>
        <p:pic>
          <p:nvPicPr>
            <p:cNvPr id="27" name="object 2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79551" y="4343403"/>
              <a:ext cx="1456258" cy="1835997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6979551" y="4311827"/>
              <a:ext cx="1456690" cy="1892300"/>
            </a:xfrm>
            <a:custGeom>
              <a:avLst/>
              <a:gdLst/>
              <a:ahLst/>
              <a:cxnLst/>
              <a:rect l="l" t="t" r="r" b="b"/>
              <a:pathLst>
                <a:path w="1456690" h="1892300">
                  <a:moveTo>
                    <a:pt x="0" y="1891957"/>
                  </a:moveTo>
                  <a:lnTo>
                    <a:pt x="1456258" y="1891957"/>
                  </a:lnTo>
                  <a:lnTo>
                    <a:pt x="1456258" y="0"/>
                  </a:lnTo>
                  <a:lnTo>
                    <a:pt x="0" y="0"/>
                  </a:lnTo>
                  <a:lnTo>
                    <a:pt x="0" y="1891957"/>
                  </a:lnTo>
                  <a:close/>
                </a:path>
              </a:pathLst>
            </a:custGeom>
            <a:ln w="177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9" name="object 29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67791" y="2514612"/>
            <a:ext cx="1450873" cy="1710499"/>
          </a:xfrm>
          <a:prstGeom prst="rect">
            <a:avLst/>
          </a:prstGeom>
        </p:spPr>
      </p:pic>
      <p:sp>
        <p:nvSpPr>
          <p:cNvPr id="30" name="object 30" descr=""/>
          <p:cNvSpPr/>
          <p:nvPr/>
        </p:nvSpPr>
        <p:spPr>
          <a:xfrm>
            <a:off x="5631764" y="889589"/>
            <a:ext cx="368935" cy="380365"/>
          </a:xfrm>
          <a:custGeom>
            <a:avLst/>
            <a:gdLst/>
            <a:ahLst/>
            <a:cxnLst/>
            <a:rect l="l" t="t" r="r" b="b"/>
            <a:pathLst>
              <a:path w="368935" h="380365">
                <a:moveTo>
                  <a:pt x="364667" y="0"/>
                </a:moveTo>
                <a:lnTo>
                  <a:pt x="0" y="1612"/>
                </a:lnTo>
                <a:lnTo>
                  <a:pt x="2463" y="13144"/>
                </a:lnTo>
                <a:lnTo>
                  <a:pt x="173964" y="380123"/>
                </a:lnTo>
                <a:lnTo>
                  <a:pt x="179832" y="380212"/>
                </a:lnTo>
                <a:lnTo>
                  <a:pt x="368363" y="5969"/>
                </a:lnTo>
                <a:lnTo>
                  <a:pt x="364667" y="0"/>
                </a:lnTo>
                <a:close/>
              </a:path>
            </a:pathLst>
          </a:custGeom>
          <a:solidFill>
            <a:srgbClr val="3DB98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1" name="object 3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247114" y="497960"/>
            <a:ext cx="207784" cy="214388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750956" y="868884"/>
            <a:ext cx="108191" cy="111594"/>
          </a:xfrm>
          <a:prstGeom prst="rect">
            <a:avLst/>
          </a:prstGeom>
        </p:spPr>
      </p:pic>
      <p:sp>
        <p:nvSpPr>
          <p:cNvPr id="33" name="object 33" descr=""/>
          <p:cNvSpPr txBox="1"/>
          <p:nvPr/>
        </p:nvSpPr>
        <p:spPr>
          <a:xfrm>
            <a:off x="8114066" y="997979"/>
            <a:ext cx="280670" cy="53086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3300" spc="-50" b="1">
                <a:solidFill>
                  <a:srgbClr val="FFFFFF"/>
                </a:solidFill>
                <a:latin typeface="Poppins"/>
                <a:cs typeface="Poppins"/>
              </a:rPr>
              <a:t>3</a:t>
            </a:r>
            <a:endParaRPr sz="3300">
              <a:latin typeface="Poppins"/>
              <a:cs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7900" y="12"/>
            <a:ext cx="3086100" cy="6839991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0" y="0"/>
            <a:ext cx="3545204" cy="4250055"/>
            <a:chOff x="0" y="0"/>
            <a:chExt cx="3545204" cy="4250055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3545204" cy="4034790"/>
            </a:xfrm>
            <a:custGeom>
              <a:avLst/>
              <a:gdLst/>
              <a:ahLst/>
              <a:cxnLst/>
              <a:rect l="l" t="t" r="r" b="b"/>
              <a:pathLst>
                <a:path w="3545204" h="4034790">
                  <a:moveTo>
                    <a:pt x="3544669" y="0"/>
                  </a:moveTo>
                  <a:lnTo>
                    <a:pt x="0" y="0"/>
                  </a:lnTo>
                  <a:lnTo>
                    <a:pt x="0" y="938487"/>
                  </a:lnTo>
                  <a:lnTo>
                    <a:pt x="1255015" y="3986384"/>
                  </a:lnTo>
                  <a:lnTo>
                    <a:pt x="1277584" y="4021698"/>
                  </a:lnTo>
                  <a:lnTo>
                    <a:pt x="1304759" y="4034553"/>
                  </a:lnTo>
                  <a:lnTo>
                    <a:pt x="1333180" y="4024765"/>
                  </a:lnTo>
                  <a:lnTo>
                    <a:pt x="1359485" y="3992149"/>
                  </a:lnTo>
                  <a:lnTo>
                    <a:pt x="3544669" y="0"/>
                  </a:lnTo>
                  <a:close/>
                </a:path>
              </a:pathLst>
            </a:custGeom>
            <a:solidFill>
              <a:srgbClr val="3DB987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"/>
              <a:ext cx="3359150" cy="4249545"/>
            </a:xfrm>
            <a:prstGeom prst="rect">
              <a:avLst/>
            </a:prstGeom>
          </p:spPr>
        </p:pic>
      </p:grpSp>
      <p:grpSp>
        <p:nvGrpSpPr>
          <p:cNvPr id="6" name="object 6" descr=""/>
          <p:cNvGrpSpPr/>
          <p:nvPr/>
        </p:nvGrpSpPr>
        <p:grpSpPr>
          <a:xfrm>
            <a:off x="4114603" y="2544046"/>
            <a:ext cx="1132205" cy="1145540"/>
            <a:chOff x="4114603" y="2544046"/>
            <a:chExt cx="1132205" cy="1145540"/>
          </a:xfrm>
        </p:grpSpPr>
        <p:sp>
          <p:nvSpPr>
            <p:cNvPr id="7" name="object 7" descr=""/>
            <p:cNvSpPr/>
            <p:nvPr/>
          </p:nvSpPr>
          <p:spPr>
            <a:xfrm>
              <a:off x="4114603" y="2544046"/>
              <a:ext cx="1132205" cy="1145540"/>
            </a:xfrm>
            <a:custGeom>
              <a:avLst/>
              <a:gdLst/>
              <a:ahLst/>
              <a:cxnLst/>
              <a:rect l="l" t="t" r="r" b="b"/>
              <a:pathLst>
                <a:path w="1132204" h="1145539">
                  <a:moveTo>
                    <a:pt x="1051991" y="0"/>
                  </a:moveTo>
                  <a:lnTo>
                    <a:pt x="79654" y="0"/>
                  </a:lnTo>
                  <a:lnTo>
                    <a:pt x="48648" y="6259"/>
                  </a:lnTo>
                  <a:lnTo>
                    <a:pt x="23329" y="23329"/>
                  </a:lnTo>
                  <a:lnTo>
                    <a:pt x="6259" y="48648"/>
                  </a:lnTo>
                  <a:lnTo>
                    <a:pt x="0" y="79654"/>
                  </a:lnTo>
                  <a:lnTo>
                    <a:pt x="0" y="1065783"/>
                  </a:lnTo>
                  <a:lnTo>
                    <a:pt x="6259" y="1096789"/>
                  </a:lnTo>
                  <a:lnTo>
                    <a:pt x="23329" y="1122108"/>
                  </a:lnTo>
                  <a:lnTo>
                    <a:pt x="48648" y="1139178"/>
                  </a:lnTo>
                  <a:lnTo>
                    <a:pt x="79654" y="1145438"/>
                  </a:lnTo>
                  <a:lnTo>
                    <a:pt x="1051991" y="1145438"/>
                  </a:lnTo>
                  <a:lnTo>
                    <a:pt x="1082997" y="1139178"/>
                  </a:lnTo>
                  <a:lnTo>
                    <a:pt x="1108316" y="1122108"/>
                  </a:lnTo>
                  <a:lnTo>
                    <a:pt x="1125386" y="1096789"/>
                  </a:lnTo>
                  <a:lnTo>
                    <a:pt x="1131646" y="1065783"/>
                  </a:lnTo>
                  <a:lnTo>
                    <a:pt x="1131646" y="79654"/>
                  </a:lnTo>
                  <a:lnTo>
                    <a:pt x="1125386" y="48648"/>
                  </a:lnTo>
                  <a:lnTo>
                    <a:pt x="1108316" y="23329"/>
                  </a:lnTo>
                  <a:lnTo>
                    <a:pt x="1082997" y="6259"/>
                  </a:lnTo>
                  <a:lnTo>
                    <a:pt x="1051991" y="0"/>
                  </a:lnTo>
                  <a:close/>
                </a:path>
              </a:pathLst>
            </a:custGeom>
            <a:solidFill>
              <a:srgbClr val="283A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670451" y="2934147"/>
              <a:ext cx="323850" cy="335915"/>
            </a:xfrm>
            <a:custGeom>
              <a:avLst/>
              <a:gdLst/>
              <a:ahLst/>
              <a:cxnLst/>
              <a:rect l="l" t="t" r="r" b="b"/>
              <a:pathLst>
                <a:path w="323850" h="335914">
                  <a:moveTo>
                    <a:pt x="163106" y="0"/>
                  </a:moveTo>
                  <a:lnTo>
                    <a:pt x="117781" y="5143"/>
                  </a:lnTo>
                  <a:lnTo>
                    <a:pt x="78028" y="20535"/>
                  </a:lnTo>
                  <a:lnTo>
                    <a:pt x="45175" y="45481"/>
                  </a:lnTo>
                  <a:lnTo>
                    <a:pt x="20523" y="79209"/>
                  </a:lnTo>
                  <a:lnTo>
                    <a:pt x="5127" y="120435"/>
                  </a:lnTo>
                  <a:lnTo>
                    <a:pt x="0" y="167805"/>
                  </a:lnTo>
                  <a:lnTo>
                    <a:pt x="1302" y="192007"/>
                  </a:lnTo>
                  <a:lnTo>
                    <a:pt x="11717" y="236008"/>
                  </a:lnTo>
                  <a:lnTo>
                    <a:pt x="32265" y="273798"/>
                  </a:lnTo>
                  <a:lnTo>
                    <a:pt x="61302" y="303282"/>
                  </a:lnTo>
                  <a:lnTo>
                    <a:pt x="98139" y="323887"/>
                  </a:lnTo>
                  <a:lnTo>
                    <a:pt x="140235" y="334307"/>
                  </a:lnTo>
                  <a:lnTo>
                    <a:pt x="163106" y="335610"/>
                  </a:lnTo>
                  <a:lnTo>
                    <a:pt x="191009" y="333721"/>
                  </a:lnTo>
                  <a:lnTo>
                    <a:pt x="239992" y="318609"/>
                  </a:lnTo>
                  <a:lnTo>
                    <a:pt x="279408" y="289241"/>
                  </a:lnTo>
                  <a:lnTo>
                    <a:pt x="296538" y="267550"/>
                  </a:lnTo>
                  <a:lnTo>
                    <a:pt x="161340" y="267550"/>
                  </a:lnTo>
                  <a:lnTo>
                    <a:pt x="146122" y="266303"/>
                  </a:lnTo>
                  <a:lnTo>
                    <a:pt x="107949" y="247611"/>
                  </a:lnTo>
                  <a:lnTo>
                    <a:pt x="85950" y="209099"/>
                  </a:lnTo>
                  <a:lnTo>
                    <a:pt x="83311" y="192443"/>
                  </a:lnTo>
                  <a:lnTo>
                    <a:pt x="320928" y="192443"/>
                  </a:lnTo>
                  <a:lnTo>
                    <a:pt x="321949" y="185191"/>
                  </a:lnTo>
                  <a:lnTo>
                    <a:pt x="322684" y="177495"/>
                  </a:lnTo>
                  <a:lnTo>
                    <a:pt x="323129" y="169350"/>
                  </a:lnTo>
                  <a:lnTo>
                    <a:pt x="323156" y="167805"/>
                  </a:lnTo>
                  <a:lnTo>
                    <a:pt x="323278" y="160756"/>
                  </a:lnTo>
                  <a:lnTo>
                    <a:pt x="322013" y="137679"/>
                  </a:lnTo>
                  <a:lnTo>
                    <a:pt x="321947" y="137299"/>
                  </a:lnTo>
                  <a:lnTo>
                    <a:pt x="83896" y="137299"/>
                  </a:lnTo>
                  <a:lnTo>
                    <a:pt x="87146" y="122247"/>
                  </a:lnTo>
                  <a:lnTo>
                    <a:pt x="109423" y="85953"/>
                  </a:lnTo>
                  <a:lnTo>
                    <a:pt x="145957" y="68680"/>
                  </a:lnTo>
                  <a:lnTo>
                    <a:pt x="145623" y="68680"/>
                  </a:lnTo>
                  <a:lnTo>
                    <a:pt x="160756" y="67487"/>
                  </a:lnTo>
                  <a:lnTo>
                    <a:pt x="297178" y="67487"/>
                  </a:lnTo>
                  <a:lnTo>
                    <a:pt x="291888" y="59285"/>
                  </a:lnTo>
                  <a:lnTo>
                    <a:pt x="263429" y="30976"/>
                  </a:lnTo>
                  <a:lnTo>
                    <a:pt x="227178" y="11229"/>
                  </a:lnTo>
                  <a:lnTo>
                    <a:pt x="185883" y="1287"/>
                  </a:lnTo>
                  <a:lnTo>
                    <a:pt x="186349" y="1287"/>
                  </a:lnTo>
                  <a:lnTo>
                    <a:pt x="163106" y="0"/>
                  </a:lnTo>
                  <a:close/>
                </a:path>
                <a:path w="323850" h="335914">
                  <a:moveTo>
                    <a:pt x="315048" y="228244"/>
                  </a:moveTo>
                  <a:lnTo>
                    <a:pt x="226466" y="228244"/>
                  </a:lnTo>
                  <a:lnTo>
                    <a:pt x="215131" y="245439"/>
                  </a:lnTo>
                  <a:lnTo>
                    <a:pt x="200499" y="257722"/>
                  </a:lnTo>
                  <a:lnTo>
                    <a:pt x="182569" y="265093"/>
                  </a:lnTo>
                  <a:lnTo>
                    <a:pt x="161340" y="267550"/>
                  </a:lnTo>
                  <a:lnTo>
                    <a:pt x="296538" y="267550"/>
                  </a:lnTo>
                  <a:lnTo>
                    <a:pt x="306400" y="250673"/>
                  </a:lnTo>
                  <a:lnTo>
                    <a:pt x="315048" y="228244"/>
                  </a:lnTo>
                  <a:close/>
                </a:path>
                <a:path w="323850" h="335914">
                  <a:moveTo>
                    <a:pt x="297178" y="67487"/>
                  </a:moveTo>
                  <a:lnTo>
                    <a:pt x="160756" y="67487"/>
                  </a:lnTo>
                  <a:lnTo>
                    <a:pt x="176266" y="68680"/>
                  </a:lnTo>
                  <a:lnTo>
                    <a:pt x="190528" y="72256"/>
                  </a:lnTo>
                  <a:lnTo>
                    <a:pt x="225115" y="96873"/>
                  </a:lnTo>
                  <a:lnTo>
                    <a:pt x="238201" y="137299"/>
                  </a:lnTo>
                  <a:lnTo>
                    <a:pt x="321947" y="137299"/>
                  </a:lnTo>
                  <a:lnTo>
                    <a:pt x="318219" y="115957"/>
                  </a:lnTo>
                  <a:lnTo>
                    <a:pt x="311893" y="95587"/>
                  </a:lnTo>
                  <a:lnTo>
                    <a:pt x="303034" y="76568"/>
                  </a:lnTo>
                  <a:lnTo>
                    <a:pt x="297178" y="674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44464" y="2796451"/>
              <a:ext cx="182333" cy="102475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5071197" y="2871788"/>
              <a:ext cx="85090" cy="271145"/>
            </a:xfrm>
            <a:custGeom>
              <a:avLst/>
              <a:gdLst/>
              <a:ahLst/>
              <a:cxnLst/>
              <a:rect l="l" t="t" r="r" b="b"/>
              <a:pathLst>
                <a:path w="85089" h="271144">
                  <a:moveTo>
                    <a:pt x="84721" y="0"/>
                  </a:moveTo>
                  <a:lnTo>
                    <a:pt x="0" y="0"/>
                  </a:lnTo>
                  <a:lnTo>
                    <a:pt x="9524" y="271018"/>
                  </a:lnTo>
                  <a:lnTo>
                    <a:pt x="75742" y="271018"/>
                  </a:lnTo>
                  <a:lnTo>
                    <a:pt x="847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66698" y="3182073"/>
              <a:ext cx="96520" cy="92024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4665266" y="3313620"/>
            <a:ext cx="498475" cy="252729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marL="12700" marR="5080">
              <a:lnSpc>
                <a:spcPts val="819"/>
              </a:lnSpc>
              <a:spcBef>
                <a:spcPts val="245"/>
              </a:spcBef>
            </a:pPr>
            <a:r>
              <a:rPr dirty="0" sz="800" b="1">
                <a:solidFill>
                  <a:srgbClr val="FFFFFF"/>
                </a:solidFill>
                <a:latin typeface="Poppins"/>
                <a:cs typeface="Poppins"/>
              </a:rPr>
              <a:t>Le </a:t>
            </a:r>
            <a:r>
              <a:rPr dirty="0" sz="800" spc="-10" b="1">
                <a:solidFill>
                  <a:srgbClr val="FFFFFF"/>
                </a:solidFill>
                <a:latin typeface="Poppins"/>
                <a:cs typeface="Poppins"/>
              </a:rPr>
              <a:t>média</a:t>
            </a:r>
            <a:r>
              <a:rPr dirty="0" sz="800" spc="500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800" spc="-10" b="1">
                <a:solidFill>
                  <a:srgbClr val="FFFFFF"/>
                </a:solidFill>
                <a:latin typeface="Poppins"/>
                <a:cs typeface="Poppins"/>
              </a:rPr>
              <a:t>agile</a:t>
            </a:r>
            <a:endParaRPr sz="800">
              <a:latin typeface="Poppins"/>
              <a:cs typeface="Poppins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4113936" y="2254516"/>
            <a:ext cx="777875" cy="1336675"/>
          </a:xfrm>
          <a:custGeom>
            <a:avLst/>
            <a:gdLst/>
            <a:ahLst/>
            <a:cxnLst/>
            <a:rect l="l" t="t" r="r" b="b"/>
            <a:pathLst>
              <a:path w="777875" h="1336675">
                <a:moveTo>
                  <a:pt x="282435" y="1226883"/>
                </a:moveTo>
                <a:lnTo>
                  <a:pt x="0" y="514832"/>
                </a:lnTo>
                <a:lnTo>
                  <a:pt x="0" y="836853"/>
                </a:lnTo>
                <a:lnTo>
                  <a:pt x="177" y="838682"/>
                </a:lnTo>
                <a:lnTo>
                  <a:pt x="182638" y="1312811"/>
                </a:lnTo>
                <a:lnTo>
                  <a:pt x="195440" y="1330261"/>
                </a:lnTo>
                <a:lnTo>
                  <a:pt x="213055" y="1336459"/>
                </a:lnTo>
                <a:lnTo>
                  <a:pt x="230898" y="1331277"/>
                </a:lnTo>
                <a:lnTo>
                  <a:pt x="244411" y="1314577"/>
                </a:lnTo>
                <a:lnTo>
                  <a:pt x="282435" y="1226883"/>
                </a:lnTo>
                <a:close/>
              </a:path>
              <a:path w="777875" h="1336675">
                <a:moveTo>
                  <a:pt x="777405" y="70523"/>
                </a:moveTo>
                <a:lnTo>
                  <a:pt x="764197" y="32791"/>
                </a:lnTo>
                <a:lnTo>
                  <a:pt x="721169" y="3060"/>
                </a:lnTo>
                <a:lnTo>
                  <a:pt x="704646" y="0"/>
                </a:lnTo>
                <a:lnTo>
                  <a:pt x="692061" y="12700"/>
                </a:lnTo>
                <a:lnTo>
                  <a:pt x="676706" y="43383"/>
                </a:lnTo>
                <a:lnTo>
                  <a:pt x="237477" y="1057529"/>
                </a:lnTo>
                <a:lnTo>
                  <a:pt x="292735" y="1198524"/>
                </a:lnTo>
                <a:lnTo>
                  <a:pt x="772642" y="91528"/>
                </a:lnTo>
                <a:lnTo>
                  <a:pt x="777405" y="70523"/>
                </a:lnTo>
                <a:close/>
              </a:path>
            </a:pathLst>
          </a:custGeom>
          <a:solidFill>
            <a:srgbClr val="3DB9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2955692" y="4075921"/>
            <a:ext cx="3461385" cy="1078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300" b="1">
                <a:solidFill>
                  <a:srgbClr val="263C7F"/>
                </a:solidFill>
                <a:latin typeface="Poppins"/>
                <a:cs typeface="Poppins"/>
              </a:rPr>
              <a:t>Communiquer </a:t>
            </a:r>
            <a:r>
              <a:rPr dirty="0" sz="2300" spc="-20" b="1">
                <a:solidFill>
                  <a:srgbClr val="263C7F"/>
                </a:solidFill>
                <a:latin typeface="Poppins"/>
                <a:cs typeface="Poppins"/>
              </a:rPr>
              <a:t>avec </a:t>
            </a:r>
            <a:r>
              <a:rPr dirty="0" sz="2300" b="1">
                <a:solidFill>
                  <a:srgbClr val="263C7F"/>
                </a:solidFill>
                <a:latin typeface="Poppins"/>
                <a:cs typeface="Poppins"/>
              </a:rPr>
              <a:t>proximité</a:t>
            </a:r>
            <a:r>
              <a:rPr dirty="0" sz="2300" spc="-15" b="1">
                <a:solidFill>
                  <a:srgbClr val="263C7F"/>
                </a:solidFill>
                <a:latin typeface="Poppins"/>
                <a:cs typeface="Poppins"/>
              </a:rPr>
              <a:t> </a:t>
            </a:r>
            <a:r>
              <a:rPr dirty="0" sz="2300" b="1">
                <a:solidFill>
                  <a:srgbClr val="263C7F"/>
                </a:solidFill>
                <a:latin typeface="Poppins"/>
                <a:cs typeface="Poppins"/>
              </a:rPr>
              <a:t>sur</a:t>
            </a:r>
            <a:r>
              <a:rPr dirty="0" sz="2300" spc="-15" b="1">
                <a:solidFill>
                  <a:srgbClr val="263C7F"/>
                </a:solidFill>
                <a:latin typeface="Poppins"/>
                <a:cs typeface="Poppins"/>
              </a:rPr>
              <a:t> </a:t>
            </a:r>
            <a:r>
              <a:rPr dirty="0" sz="2300" b="1">
                <a:solidFill>
                  <a:srgbClr val="263C7F"/>
                </a:solidFill>
                <a:latin typeface="Poppins"/>
                <a:cs typeface="Poppins"/>
              </a:rPr>
              <a:t>une</a:t>
            </a:r>
            <a:r>
              <a:rPr dirty="0" sz="2300" spc="-10" b="1">
                <a:solidFill>
                  <a:srgbClr val="263C7F"/>
                </a:solidFill>
                <a:latin typeface="Poppins"/>
                <a:cs typeface="Poppins"/>
              </a:rPr>
              <a:t> cible </a:t>
            </a:r>
            <a:r>
              <a:rPr dirty="0" sz="2300" b="1">
                <a:solidFill>
                  <a:srgbClr val="263C7F"/>
                </a:solidFill>
                <a:latin typeface="Poppins"/>
                <a:cs typeface="Poppins"/>
              </a:rPr>
              <a:t>qualifiée et </a:t>
            </a:r>
            <a:r>
              <a:rPr dirty="0" sz="2300" spc="-10" b="1">
                <a:solidFill>
                  <a:srgbClr val="263C7F"/>
                </a:solidFill>
                <a:latin typeface="Poppins"/>
                <a:cs typeface="Poppins"/>
              </a:rPr>
              <a:t>captive</a:t>
            </a:r>
            <a:endParaRPr sz="2300">
              <a:latin typeface="Poppins"/>
              <a:cs typeface="Poppins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22704" y="6054534"/>
            <a:ext cx="1222295" cy="656539"/>
          </a:xfrm>
          <a:prstGeom prst="rect">
            <a:avLst/>
          </a:prstGeom>
        </p:spPr>
      </p:pic>
      <p:grpSp>
        <p:nvGrpSpPr>
          <p:cNvPr id="16" name="object 16" descr=""/>
          <p:cNvGrpSpPr/>
          <p:nvPr/>
        </p:nvGrpSpPr>
        <p:grpSpPr>
          <a:xfrm>
            <a:off x="338895" y="491379"/>
            <a:ext cx="801370" cy="940435"/>
            <a:chOff x="338895" y="491379"/>
            <a:chExt cx="801370" cy="940435"/>
          </a:xfrm>
        </p:grpSpPr>
        <p:sp>
          <p:nvSpPr>
            <p:cNvPr id="17" name="object 17" descr=""/>
            <p:cNvSpPr/>
            <p:nvPr/>
          </p:nvSpPr>
          <p:spPr>
            <a:xfrm>
              <a:off x="418922" y="806702"/>
              <a:ext cx="621030" cy="625475"/>
            </a:xfrm>
            <a:custGeom>
              <a:avLst/>
              <a:gdLst/>
              <a:ahLst/>
              <a:cxnLst/>
              <a:rect l="l" t="t" r="r" b="b"/>
              <a:pathLst>
                <a:path w="621030" h="625475">
                  <a:moveTo>
                    <a:pt x="604977" y="0"/>
                  </a:moveTo>
                  <a:lnTo>
                    <a:pt x="0" y="2616"/>
                  </a:lnTo>
                  <a:lnTo>
                    <a:pt x="4178" y="21666"/>
                  </a:lnTo>
                  <a:lnTo>
                    <a:pt x="289090" y="615569"/>
                  </a:lnTo>
                  <a:lnTo>
                    <a:pt x="294162" y="622539"/>
                  </a:lnTo>
                  <a:lnTo>
                    <a:pt x="300012" y="624925"/>
                  </a:lnTo>
                  <a:lnTo>
                    <a:pt x="305927" y="622716"/>
                  </a:lnTo>
                  <a:lnTo>
                    <a:pt x="311200" y="615899"/>
                  </a:lnTo>
                  <a:lnTo>
                    <a:pt x="618375" y="21920"/>
                  </a:lnTo>
                  <a:lnTo>
                    <a:pt x="620859" y="13355"/>
                  </a:lnTo>
                  <a:lnTo>
                    <a:pt x="619167" y="6378"/>
                  </a:lnTo>
                  <a:lnTo>
                    <a:pt x="613730" y="1692"/>
                  </a:lnTo>
                  <a:lnTo>
                    <a:pt x="604977" y="0"/>
                  </a:lnTo>
                  <a:close/>
                </a:path>
              </a:pathLst>
            </a:custGeom>
            <a:solidFill>
              <a:srgbClr val="FFFFFF">
                <a:alpha val="21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38895" y="491379"/>
              <a:ext cx="801370" cy="806450"/>
            </a:xfrm>
            <a:custGeom>
              <a:avLst/>
              <a:gdLst/>
              <a:ahLst/>
              <a:cxnLst/>
              <a:rect l="l" t="t" r="r" b="b"/>
              <a:pathLst>
                <a:path w="801369" h="806450">
                  <a:moveTo>
                    <a:pt x="780415" y="0"/>
                  </a:moveTo>
                  <a:lnTo>
                    <a:pt x="0" y="3365"/>
                  </a:lnTo>
                  <a:lnTo>
                    <a:pt x="5397" y="27939"/>
                  </a:lnTo>
                  <a:lnTo>
                    <a:pt x="372935" y="794080"/>
                  </a:lnTo>
                  <a:lnTo>
                    <a:pt x="379476" y="803071"/>
                  </a:lnTo>
                  <a:lnTo>
                    <a:pt x="387021" y="806148"/>
                  </a:lnTo>
                  <a:lnTo>
                    <a:pt x="394654" y="803295"/>
                  </a:lnTo>
                  <a:lnTo>
                    <a:pt x="401459" y="794499"/>
                  </a:lnTo>
                  <a:lnTo>
                    <a:pt x="797712" y="28270"/>
                  </a:lnTo>
                  <a:lnTo>
                    <a:pt x="800917" y="17220"/>
                  </a:lnTo>
                  <a:lnTo>
                    <a:pt x="798731" y="8220"/>
                  </a:lnTo>
                  <a:lnTo>
                    <a:pt x="791711" y="2177"/>
                  </a:lnTo>
                  <a:lnTo>
                    <a:pt x="780415" y="0"/>
                  </a:lnTo>
                  <a:close/>
                </a:path>
              </a:pathLst>
            </a:custGeom>
            <a:solidFill>
              <a:srgbClr val="3DB987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9" name="object 1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44899" y="0"/>
            <a:ext cx="122744" cy="110422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26205" y="362580"/>
            <a:ext cx="236651" cy="237807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14507" y="110426"/>
            <a:ext cx="250561" cy="2521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2024-07-18T15:43:37Z</dcterms:created>
  <dcterms:modified xsi:type="dcterms:W3CDTF">2024-07-18T15:43:37Z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2024-06-27T00:00:00Z</vt:filetime>
  </property>
  <property fmtid="{D5CDD505-2E9C-101B-9397-08002B2CF9AE}" pid="3" name="Creator">
    <vt:lpwstr>Adobe InDesign 19.4 (Macintosh)</vt:lpwstr>
  </property>
  <property fmtid="{D5CDD505-2E9C-101B-9397-08002B2CF9AE}" pid="4" name="LastSaved">
    <vt:filetime>2024-07-18T00:00:00Z</vt:filetime>
  </property>
  <property fmtid="{D5CDD505-2E9C-101B-9397-08002B2CF9AE}" pid="5" name="Producer">
    <vt:lpwstr>Adobe PDF Library 17.0</vt:lpwstr>
  </property>
</Properties>
</file>