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45300"/>
  <p:notesSz cx="9144000" cy="68453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2043"/>
            <a:ext cx="7772400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rgbClr val="231F20"/>
                </a:solidFill>
                <a:latin typeface="Poppins"/>
                <a:cs typeface="Poppi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33368"/>
            <a:ext cx="640080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231F20"/>
                </a:solidFill>
                <a:latin typeface="Poppins"/>
                <a:cs typeface="Poppi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89025" cy="2449195"/>
          </a:xfrm>
          <a:custGeom>
            <a:avLst/>
            <a:gdLst/>
            <a:ahLst/>
            <a:cxnLst/>
            <a:rect l="l" t="t" r="r" b="b"/>
            <a:pathLst>
              <a:path w="1089025" h="2449195">
                <a:moveTo>
                  <a:pt x="1088431" y="0"/>
                </a:moveTo>
                <a:lnTo>
                  <a:pt x="0" y="0"/>
                </a:lnTo>
                <a:lnTo>
                  <a:pt x="0" y="2448987"/>
                </a:lnTo>
                <a:lnTo>
                  <a:pt x="1088431" y="0"/>
                </a:lnTo>
                <a:close/>
              </a:path>
            </a:pathLst>
          </a:custGeom>
          <a:solidFill>
            <a:srgbClr val="263C7F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46229" y="624739"/>
            <a:ext cx="832485" cy="842644"/>
          </a:xfrm>
          <a:custGeom>
            <a:avLst/>
            <a:gdLst/>
            <a:ahLst/>
            <a:cxnLst/>
            <a:rect l="l" t="t" r="r" b="b"/>
            <a:pathLst>
              <a:path w="832485" h="842644">
                <a:moveTo>
                  <a:pt x="774001" y="842365"/>
                </a:moveTo>
                <a:lnTo>
                  <a:pt x="58216" y="842365"/>
                </a:lnTo>
                <a:lnTo>
                  <a:pt x="35554" y="837791"/>
                </a:lnTo>
                <a:lnTo>
                  <a:pt x="17049" y="825315"/>
                </a:lnTo>
                <a:lnTo>
                  <a:pt x="4574" y="806811"/>
                </a:lnTo>
                <a:lnTo>
                  <a:pt x="0" y="784148"/>
                </a:lnTo>
                <a:lnTo>
                  <a:pt x="0" y="58204"/>
                </a:lnTo>
                <a:lnTo>
                  <a:pt x="4574" y="35554"/>
                </a:lnTo>
                <a:lnTo>
                  <a:pt x="17049" y="17052"/>
                </a:lnTo>
                <a:lnTo>
                  <a:pt x="35554" y="4575"/>
                </a:lnTo>
                <a:lnTo>
                  <a:pt x="58216" y="0"/>
                </a:lnTo>
                <a:lnTo>
                  <a:pt x="774001" y="0"/>
                </a:lnTo>
                <a:lnTo>
                  <a:pt x="796663" y="4575"/>
                </a:lnTo>
                <a:lnTo>
                  <a:pt x="815168" y="17052"/>
                </a:lnTo>
                <a:lnTo>
                  <a:pt x="827643" y="35554"/>
                </a:lnTo>
                <a:lnTo>
                  <a:pt x="832218" y="58204"/>
                </a:lnTo>
                <a:lnTo>
                  <a:pt x="832218" y="784148"/>
                </a:lnTo>
                <a:lnTo>
                  <a:pt x="827643" y="806811"/>
                </a:lnTo>
                <a:lnTo>
                  <a:pt x="815168" y="825315"/>
                </a:lnTo>
                <a:lnTo>
                  <a:pt x="796663" y="837791"/>
                </a:lnTo>
                <a:lnTo>
                  <a:pt x="774001" y="842365"/>
                </a:lnTo>
                <a:close/>
              </a:path>
            </a:pathLst>
          </a:custGeom>
          <a:ln w="1093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50629" y="627382"/>
            <a:ext cx="827405" cy="837565"/>
          </a:xfrm>
          <a:custGeom>
            <a:avLst/>
            <a:gdLst/>
            <a:ahLst/>
            <a:cxnLst/>
            <a:rect l="l" t="t" r="r" b="b"/>
            <a:pathLst>
              <a:path w="827405" h="837565">
                <a:moveTo>
                  <a:pt x="768794" y="0"/>
                </a:moveTo>
                <a:lnTo>
                  <a:pt x="58216" y="0"/>
                </a:lnTo>
                <a:lnTo>
                  <a:pt x="35554" y="4574"/>
                </a:lnTo>
                <a:lnTo>
                  <a:pt x="17049" y="17049"/>
                </a:lnTo>
                <a:lnTo>
                  <a:pt x="4574" y="35554"/>
                </a:lnTo>
                <a:lnTo>
                  <a:pt x="0" y="58216"/>
                </a:lnTo>
                <a:lnTo>
                  <a:pt x="0" y="778865"/>
                </a:lnTo>
                <a:lnTo>
                  <a:pt x="4574" y="801527"/>
                </a:lnTo>
                <a:lnTo>
                  <a:pt x="17049" y="820032"/>
                </a:lnTo>
                <a:lnTo>
                  <a:pt x="35554" y="832508"/>
                </a:lnTo>
                <a:lnTo>
                  <a:pt x="58216" y="837082"/>
                </a:lnTo>
                <a:lnTo>
                  <a:pt x="768794" y="837082"/>
                </a:lnTo>
                <a:lnTo>
                  <a:pt x="791456" y="832508"/>
                </a:lnTo>
                <a:lnTo>
                  <a:pt x="809961" y="820032"/>
                </a:lnTo>
                <a:lnTo>
                  <a:pt x="822436" y="801527"/>
                </a:lnTo>
                <a:lnTo>
                  <a:pt x="827011" y="778865"/>
                </a:lnTo>
                <a:lnTo>
                  <a:pt x="827011" y="58216"/>
                </a:lnTo>
                <a:lnTo>
                  <a:pt x="822436" y="35554"/>
                </a:lnTo>
                <a:lnTo>
                  <a:pt x="809961" y="17049"/>
                </a:lnTo>
                <a:lnTo>
                  <a:pt x="791456" y="4574"/>
                </a:lnTo>
                <a:lnTo>
                  <a:pt x="768794" y="0"/>
                </a:lnTo>
                <a:close/>
              </a:path>
            </a:pathLst>
          </a:custGeom>
          <a:solidFill>
            <a:srgbClr val="283A8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840" y="912473"/>
            <a:ext cx="236245" cy="2452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0925" y="811840"/>
            <a:ext cx="133261" cy="7488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049709" y="866894"/>
            <a:ext cx="62230" cy="198120"/>
          </a:xfrm>
          <a:custGeom>
            <a:avLst/>
            <a:gdLst/>
            <a:ahLst/>
            <a:cxnLst/>
            <a:rect l="l" t="t" r="r" b="b"/>
            <a:pathLst>
              <a:path w="62230" h="198119">
                <a:moveTo>
                  <a:pt x="61912" y="0"/>
                </a:moveTo>
                <a:lnTo>
                  <a:pt x="0" y="0"/>
                </a:lnTo>
                <a:lnTo>
                  <a:pt x="6959" y="198056"/>
                </a:lnTo>
                <a:lnTo>
                  <a:pt x="55346" y="198056"/>
                </a:lnTo>
                <a:lnTo>
                  <a:pt x="61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6424" y="1093650"/>
            <a:ext cx="70535" cy="672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231F20"/>
                </a:solidFill>
                <a:latin typeface="Poppins"/>
                <a:cs typeface="Poppi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9144000" cy="6840220"/>
          </a:xfrm>
          <a:custGeom>
            <a:avLst/>
            <a:gdLst/>
            <a:ahLst/>
            <a:cxnLst/>
            <a:rect l="l" t="t" r="r" b="b"/>
            <a:pathLst>
              <a:path w="9144000" h="6840220">
                <a:moveTo>
                  <a:pt x="9144000" y="0"/>
                </a:moveTo>
                <a:lnTo>
                  <a:pt x="0" y="0"/>
                </a:lnTo>
                <a:lnTo>
                  <a:pt x="0" y="6839991"/>
                </a:lnTo>
                <a:lnTo>
                  <a:pt x="9144000" y="6839991"/>
                </a:lnTo>
                <a:lnTo>
                  <a:pt x="9144000" y="0"/>
                </a:lnTo>
                <a:close/>
              </a:path>
            </a:pathLst>
          </a:custGeom>
          <a:solidFill>
            <a:srgbClr val="263C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4799330" cy="5365115"/>
          </a:xfrm>
          <a:custGeom>
            <a:avLst/>
            <a:gdLst/>
            <a:ahLst/>
            <a:cxnLst/>
            <a:rect l="l" t="t" r="r" b="b"/>
            <a:pathLst>
              <a:path w="4799330" h="5365115">
                <a:moveTo>
                  <a:pt x="4799129" y="0"/>
                </a:moveTo>
                <a:lnTo>
                  <a:pt x="0" y="0"/>
                </a:lnTo>
                <a:lnTo>
                  <a:pt x="0" y="1028146"/>
                </a:lnTo>
                <a:lnTo>
                  <a:pt x="1760679" y="5304087"/>
                </a:lnTo>
                <a:lnTo>
                  <a:pt x="1789015" y="5348433"/>
                </a:lnTo>
                <a:lnTo>
                  <a:pt x="1823143" y="5364574"/>
                </a:lnTo>
                <a:lnTo>
                  <a:pt x="1858840" y="5352279"/>
                </a:lnTo>
                <a:lnTo>
                  <a:pt x="1891883" y="5311314"/>
                </a:lnTo>
                <a:lnTo>
                  <a:pt x="4799129" y="0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057679" y="1997553"/>
            <a:ext cx="558800" cy="577215"/>
          </a:xfrm>
          <a:custGeom>
            <a:avLst/>
            <a:gdLst/>
            <a:ahLst/>
            <a:cxnLst/>
            <a:rect l="l" t="t" r="r" b="b"/>
            <a:pathLst>
              <a:path w="558800" h="577214">
                <a:moveTo>
                  <a:pt x="543509" y="0"/>
                </a:moveTo>
                <a:lnTo>
                  <a:pt x="0" y="2412"/>
                </a:lnTo>
                <a:lnTo>
                  <a:pt x="3759" y="20002"/>
                </a:lnTo>
                <a:lnTo>
                  <a:pt x="259956" y="568223"/>
                </a:lnTo>
                <a:lnTo>
                  <a:pt x="264540" y="574684"/>
                </a:lnTo>
                <a:lnTo>
                  <a:pt x="269827" y="576894"/>
                </a:lnTo>
                <a:lnTo>
                  <a:pt x="275176" y="574842"/>
                </a:lnTo>
                <a:lnTo>
                  <a:pt x="279946" y="568515"/>
                </a:lnTo>
                <a:lnTo>
                  <a:pt x="556107" y="20345"/>
                </a:lnTo>
                <a:lnTo>
                  <a:pt x="558318" y="12396"/>
                </a:lnTo>
                <a:lnTo>
                  <a:pt x="556685" y="5919"/>
                </a:lnTo>
                <a:lnTo>
                  <a:pt x="551614" y="1569"/>
                </a:lnTo>
                <a:lnTo>
                  <a:pt x="543509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7429497" y="741720"/>
            <a:ext cx="720725" cy="744220"/>
          </a:xfrm>
          <a:custGeom>
            <a:avLst/>
            <a:gdLst/>
            <a:ahLst/>
            <a:cxnLst/>
            <a:rect l="l" t="t" r="r" b="b"/>
            <a:pathLst>
              <a:path w="720725" h="744219">
                <a:moveTo>
                  <a:pt x="701128" y="0"/>
                </a:moveTo>
                <a:lnTo>
                  <a:pt x="0" y="3111"/>
                </a:lnTo>
                <a:lnTo>
                  <a:pt x="4851" y="25793"/>
                </a:lnTo>
                <a:lnTo>
                  <a:pt x="335356" y="732993"/>
                </a:lnTo>
                <a:lnTo>
                  <a:pt x="341261" y="741332"/>
                </a:lnTo>
                <a:lnTo>
                  <a:pt x="348080" y="744185"/>
                </a:lnTo>
                <a:lnTo>
                  <a:pt x="354981" y="741537"/>
                </a:lnTo>
                <a:lnTo>
                  <a:pt x="361137" y="733374"/>
                </a:lnTo>
                <a:lnTo>
                  <a:pt x="717372" y="26238"/>
                </a:lnTo>
                <a:lnTo>
                  <a:pt x="720224" y="15982"/>
                </a:lnTo>
                <a:lnTo>
                  <a:pt x="718118" y="7627"/>
                </a:lnTo>
                <a:lnTo>
                  <a:pt x="711578" y="2019"/>
                </a:lnTo>
                <a:lnTo>
                  <a:pt x="701128" y="0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6057900" y="877201"/>
            <a:ext cx="405765" cy="419100"/>
          </a:xfrm>
          <a:custGeom>
            <a:avLst/>
            <a:gdLst/>
            <a:ahLst/>
            <a:cxnLst/>
            <a:rect l="l" t="t" r="r" b="b"/>
            <a:pathLst>
              <a:path w="405764" h="419100">
                <a:moveTo>
                  <a:pt x="390499" y="0"/>
                </a:moveTo>
                <a:lnTo>
                  <a:pt x="0" y="1739"/>
                </a:lnTo>
                <a:lnTo>
                  <a:pt x="2743" y="14604"/>
                </a:lnTo>
                <a:lnTo>
                  <a:pt x="187134" y="410121"/>
                </a:lnTo>
                <a:lnTo>
                  <a:pt x="191703" y="416588"/>
                </a:lnTo>
                <a:lnTo>
                  <a:pt x="196981" y="418801"/>
                </a:lnTo>
                <a:lnTo>
                  <a:pt x="202323" y="416746"/>
                </a:lnTo>
                <a:lnTo>
                  <a:pt x="207086" y="410413"/>
                </a:lnTo>
                <a:lnTo>
                  <a:pt x="403110" y="20358"/>
                </a:lnTo>
                <a:lnTo>
                  <a:pt x="405312" y="12401"/>
                </a:lnTo>
                <a:lnTo>
                  <a:pt x="403672" y="5921"/>
                </a:lnTo>
                <a:lnTo>
                  <a:pt x="398599" y="1570"/>
                </a:lnTo>
                <a:lnTo>
                  <a:pt x="390499" y="0"/>
                </a:lnTo>
                <a:close/>
              </a:path>
            </a:pathLst>
          </a:custGeom>
          <a:solidFill>
            <a:srgbClr val="001D15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0614" y="1955153"/>
            <a:ext cx="212852" cy="21953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9615" y="1354806"/>
            <a:ext cx="225316" cy="232811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0" y="0"/>
            <a:ext cx="4377055" cy="5568315"/>
          </a:xfrm>
          <a:custGeom>
            <a:avLst/>
            <a:gdLst/>
            <a:ahLst/>
            <a:cxnLst/>
            <a:rect l="l" t="t" r="r" b="b"/>
            <a:pathLst>
              <a:path w="4377055" h="5568315">
                <a:moveTo>
                  <a:pt x="4376555" y="0"/>
                </a:moveTo>
                <a:lnTo>
                  <a:pt x="0" y="0"/>
                </a:lnTo>
                <a:lnTo>
                  <a:pt x="0" y="2527515"/>
                </a:lnTo>
                <a:lnTo>
                  <a:pt x="1226927" y="5507201"/>
                </a:lnTo>
                <a:lnTo>
                  <a:pt x="1255263" y="5551546"/>
                </a:lnTo>
                <a:lnTo>
                  <a:pt x="1289391" y="5567688"/>
                </a:lnTo>
                <a:lnTo>
                  <a:pt x="1325088" y="5555393"/>
                </a:lnTo>
                <a:lnTo>
                  <a:pt x="1358131" y="5514427"/>
                </a:lnTo>
                <a:lnTo>
                  <a:pt x="4376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2"/>
            <a:ext cx="3826799" cy="428398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770" y="5489905"/>
            <a:ext cx="8438233" cy="9368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231F20"/>
                </a:solidFill>
                <a:latin typeface="Poppins"/>
                <a:cs typeface="Poppi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7300" y="723544"/>
            <a:ext cx="3302635" cy="310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rgbClr val="231F20"/>
                </a:solidFill>
                <a:latin typeface="Poppins"/>
                <a:cs typeface="Poppi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4419"/>
            <a:ext cx="822960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66129"/>
            <a:ext cx="292608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95.jpg"/><Relationship Id="rId7" Type="http://schemas.openxmlformats.org/officeDocument/2006/relationships/image" Target="../media/image96.jpg"/><Relationship Id="rId8" Type="http://schemas.openxmlformats.org/officeDocument/2006/relationships/image" Target="../media/image97.png"/><Relationship Id="rId9" Type="http://schemas.openxmlformats.org/officeDocument/2006/relationships/image" Target="../media/image98.png"/><Relationship Id="rId10" Type="http://schemas.openxmlformats.org/officeDocument/2006/relationships/image" Target="../media/image9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00.jp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jp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jpg"/><Relationship Id="rId8" Type="http://schemas.openxmlformats.org/officeDocument/2006/relationships/image" Target="../media/image2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8" Type="http://schemas.openxmlformats.org/officeDocument/2006/relationships/image" Target="../media/image45.png"/><Relationship Id="rId19" Type="http://schemas.openxmlformats.org/officeDocument/2006/relationships/image" Target="../media/image4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5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60.png"/><Relationship Id="rId16" Type="http://schemas.openxmlformats.org/officeDocument/2006/relationships/image" Target="../media/image61.png"/><Relationship Id="rId17" Type="http://schemas.openxmlformats.org/officeDocument/2006/relationships/image" Target="../media/image62.png"/><Relationship Id="rId18" Type="http://schemas.openxmlformats.org/officeDocument/2006/relationships/image" Target="../media/image63.png"/><Relationship Id="rId19" Type="http://schemas.openxmlformats.org/officeDocument/2006/relationships/image" Target="../media/image64.png"/><Relationship Id="rId20" Type="http://schemas.openxmlformats.org/officeDocument/2006/relationships/image" Target="../media/image65.png"/><Relationship Id="rId21" Type="http://schemas.openxmlformats.org/officeDocument/2006/relationships/image" Target="../media/image66.png"/><Relationship Id="rId22" Type="http://schemas.openxmlformats.org/officeDocument/2006/relationships/image" Target="../media/image67.png"/><Relationship Id="rId23" Type="http://schemas.openxmlformats.org/officeDocument/2006/relationships/image" Target="../media/image68.png"/><Relationship Id="rId24" Type="http://schemas.openxmlformats.org/officeDocument/2006/relationships/image" Target="../media/image69.png"/><Relationship Id="rId25" Type="http://schemas.openxmlformats.org/officeDocument/2006/relationships/image" Target="../media/image7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1" Type="http://schemas.openxmlformats.org/officeDocument/2006/relationships/image" Target="../media/image75.png"/><Relationship Id="rId12" Type="http://schemas.openxmlformats.org/officeDocument/2006/relationships/image" Target="../media/image65.png"/><Relationship Id="rId13" Type="http://schemas.openxmlformats.org/officeDocument/2006/relationships/image" Target="../media/image76.png"/><Relationship Id="rId14" Type="http://schemas.openxmlformats.org/officeDocument/2006/relationships/image" Target="../media/image77.png"/><Relationship Id="rId15" Type="http://schemas.openxmlformats.org/officeDocument/2006/relationships/image" Target="../media/image78.png"/><Relationship Id="rId16" Type="http://schemas.openxmlformats.org/officeDocument/2006/relationships/image" Target="../media/image79.png"/><Relationship Id="rId17" Type="http://schemas.openxmlformats.org/officeDocument/2006/relationships/image" Target="../media/image80.png"/><Relationship Id="rId18" Type="http://schemas.openxmlformats.org/officeDocument/2006/relationships/image" Target="../media/image81.png"/><Relationship Id="rId19" Type="http://schemas.openxmlformats.org/officeDocument/2006/relationships/image" Target="../media/image82.png"/><Relationship Id="rId20" Type="http://schemas.openxmlformats.org/officeDocument/2006/relationships/image" Target="../media/image83.png"/><Relationship Id="rId21" Type="http://schemas.openxmlformats.org/officeDocument/2006/relationships/image" Target="../media/image84.png"/><Relationship Id="rId22" Type="http://schemas.openxmlformats.org/officeDocument/2006/relationships/image" Target="../media/image85.png"/><Relationship Id="rId23" Type="http://schemas.openxmlformats.org/officeDocument/2006/relationships/image" Target="../media/image86.png"/><Relationship Id="rId24" Type="http://schemas.openxmlformats.org/officeDocument/2006/relationships/image" Target="../media/image87.png"/><Relationship Id="rId25" Type="http://schemas.openxmlformats.org/officeDocument/2006/relationships/image" Target="../media/image88.png"/><Relationship Id="rId26" Type="http://schemas.openxmlformats.org/officeDocument/2006/relationships/image" Target="../media/image8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9144000" cy="6840220"/>
          </a:xfrm>
          <a:custGeom>
            <a:avLst/>
            <a:gdLst/>
            <a:ahLst/>
            <a:cxnLst/>
            <a:rect l="l" t="t" r="r" b="b"/>
            <a:pathLst>
              <a:path w="9144000" h="6840220">
                <a:moveTo>
                  <a:pt x="9144000" y="0"/>
                </a:moveTo>
                <a:lnTo>
                  <a:pt x="0" y="0"/>
                </a:lnTo>
                <a:lnTo>
                  <a:pt x="0" y="6839991"/>
                </a:lnTo>
                <a:lnTo>
                  <a:pt x="9144000" y="6839991"/>
                </a:lnTo>
                <a:lnTo>
                  <a:pt x="9144000" y="0"/>
                </a:lnTo>
                <a:close/>
              </a:path>
            </a:pathLst>
          </a:custGeom>
          <a:solidFill>
            <a:srgbClr val="263C7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4187825" cy="5109845"/>
            <a:chOff x="0" y="0"/>
            <a:chExt cx="4187825" cy="510984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4187825" cy="4755515"/>
            </a:xfrm>
            <a:custGeom>
              <a:avLst/>
              <a:gdLst/>
              <a:ahLst/>
              <a:cxnLst/>
              <a:rect l="l" t="t" r="r" b="b"/>
              <a:pathLst>
                <a:path w="4187825" h="4755515">
                  <a:moveTo>
                    <a:pt x="4187804" y="0"/>
                  </a:moveTo>
                  <a:lnTo>
                    <a:pt x="0" y="0"/>
                  </a:lnTo>
                  <a:lnTo>
                    <a:pt x="0" y="1074883"/>
                  </a:lnTo>
                  <a:lnTo>
                    <a:pt x="1493052" y="4700865"/>
                  </a:lnTo>
                  <a:lnTo>
                    <a:pt x="1518556" y="4740781"/>
                  </a:lnTo>
                  <a:lnTo>
                    <a:pt x="1549270" y="4755310"/>
                  </a:lnTo>
                  <a:lnTo>
                    <a:pt x="1581397" y="4744246"/>
                  </a:lnTo>
                  <a:lnTo>
                    <a:pt x="1611137" y="4707380"/>
                  </a:lnTo>
                  <a:lnTo>
                    <a:pt x="4187804" y="0"/>
                  </a:lnTo>
                  <a:close/>
                </a:path>
              </a:pathLst>
            </a:custGeom>
            <a:solidFill>
              <a:srgbClr val="FFFFFF">
                <a:alpha val="9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3901147" cy="5109213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4334624" y="1934202"/>
            <a:ext cx="1618615" cy="1637664"/>
            <a:chOff x="4334624" y="1934202"/>
            <a:chExt cx="1618615" cy="1637664"/>
          </a:xfrm>
        </p:grpSpPr>
        <p:sp>
          <p:nvSpPr>
            <p:cNvPr id="7" name="object 7" descr=""/>
            <p:cNvSpPr/>
            <p:nvPr/>
          </p:nvSpPr>
          <p:spPr>
            <a:xfrm>
              <a:off x="4345419" y="1944997"/>
              <a:ext cx="1597025" cy="1616075"/>
            </a:xfrm>
            <a:custGeom>
              <a:avLst/>
              <a:gdLst/>
              <a:ahLst/>
              <a:cxnLst/>
              <a:rect l="l" t="t" r="r" b="b"/>
              <a:pathLst>
                <a:path w="1597025" h="1616075">
                  <a:moveTo>
                    <a:pt x="1484744" y="1615871"/>
                  </a:moveTo>
                  <a:lnTo>
                    <a:pt x="111671" y="1615871"/>
                  </a:lnTo>
                  <a:lnTo>
                    <a:pt x="68199" y="1607097"/>
                  </a:lnTo>
                  <a:lnTo>
                    <a:pt x="32704" y="1583167"/>
                  </a:lnTo>
                  <a:lnTo>
                    <a:pt x="8774" y="1547672"/>
                  </a:lnTo>
                  <a:lnTo>
                    <a:pt x="0" y="1504200"/>
                  </a:lnTo>
                  <a:lnTo>
                    <a:pt x="0" y="111645"/>
                  </a:lnTo>
                  <a:lnTo>
                    <a:pt x="8774" y="68188"/>
                  </a:lnTo>
                  <a:lnTo>
                    <a:pt x="32704" y="32700"/>
                  </a:lnTo>
                  <a:lnTo>
                    <a:pt x="68199" y="8773"/>
                  </a:lnTo>
                  <a:lnTo>
                    <a:pt x="111671" y="0"/>
                  </a:lnTo>
                  <a:lnTo>
                    <a:pt x="1484744" y="0"/>
                  </a:lnTo>
                  <a:lnTo>
                    <a:pt x="1528210" y="8773"/>
                  </a:lnTo>
                  <a:lnTo>
                    <a:pt x="1563706" y="32700"/>
                  </a:lnTo>
                  <a:lnTo>
                    <a:pt x="1587639" y="68188"/>
                  </a:lnTo>
                  <a:lnTo>
                    <a:pt x="1596415" y="111645"/>
                  </a:lnTo>
                  <a:lnTo>
                    <a:pt x="1596415" y="1504200"/>
                  </a:lnTo>
                  <a:lnTo>
                    <a:pt x="1587639" y="1547672"/>
                  </a:lnTo>
                  <a:lnTo>
                    <a:pt x="1563706" y="1583167"/>
                  </a:lnTo>
                  <a:lnTo>
                    <a:pt x="1528210" y="1607097"/>
                  </a:lnTo>
                  <a:lnTo>
                    <a:pt x="1484744" y="1615871"/>
                  </a:lnTo>
                  <a:close/>
                </a:path>
              </a:pathLst>
            </a:custGeom>
            <a:ln w="209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353863" y="1950057"/>
              <a:ext cx="1586865" cy="1605915"/>
            </a:xfrm>
            <a:custGeom>
              <a:avLst/>
              <a:gdLst/>
              <a:ahLst/>
              <a:cxnLst/>
              <a:rect l="l" t="t" r="r" b="b"/>
              <a:pathLst>
                <a:path w="1586864" h="1605914">
                  <a:moveTo>
                    <a:pt x="1474749" y="0"/>
                  </a:moveTo>
                  <a:lnTo>
                    <a:pt x="111658" y="0"/>
                  </a:lnTo>
                  <a:lnTo>
                    <a:pt x="68194" y="8774"/>
                  </a:lnTo>
                  <a:lnTo>
                    <a:pt x="32702" y="32702"/>
                  </a:lnTo>
                  <a:lnTo>
                    <a:pt x="8774" y="68194"/>
                  </a:lnTo>
                  <a:lnTo>
                    <a:pt x="0" y="111658"/>
                  </a:lnTo>
                  <a:lnTo>
                    <a:pt x="0" y="1494078"/>
                  </a:lnTo>
                  <a:lnTo>
                    <a:pt x="8774" y="1537550"/>
                  </a:lnTo>
                  <a:lnTo>
                    <a:pt x="32702" y="1573045"/>
                  </a:lnTo>
                  <a:lnTo>
                    <a:pt x="68194" y="1596975"/>
                  </a:lnTo>
                  <a:lnTo>
                    <a:pt x="111658" y="1605749"/>
                  </a:lnTo>
                  <a:lnTo>
                    <a:pt x="1474749" y="1605749"/>
                  </a:lnTo>
                  <a:lnTo>
                    <a:pt x="1518215" y="1596975"/>
                  </a:lnTo>
                  <a:lnTo>
                    <a:pt x="1553711" y="1573045"/>
                  </a:lnTo>
                  <a:lnTo>
                    <a:pt x="1577644" y="1537550"/>
                  </a:lnTo>
                  <a:lnTo>
                    <a:pt x="1586420" y="1494078"/>
                  </a:lnTo>
                  <a:lnTo>
                    <a:pt x="1586420" y="111658"/>
                  </a:lnTo>
                  <a:lnTo>
                    <a:pt x="1577644" y="68194"/>
                  </a:lnTo>
                  <a:lnTo>
                    <a:pt x="1553711" y="32702"/>
                  </a:lnTo>
                  <a:lnTo>
                    <a:pt x="1518215" y="8774"/>
                  </a:lnTo>
                  <a:lnTo>
                    <a:pt x="1474749" y="0"/>
                  </a:lnTo>
                  <a:close/>
                </a:path>
              </a:pathLst>
            </a:custGeom>
            <a:solidFill>
              <a:srgbClr val="283A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133089" y="2496928"/>
              <a:ext cx="453390" cy="470534"/>
            </a:xfrm>
            <a:custGeom>
              <a:avLst/>
              <a:gdLst/>
              <a:ahLst/>
              <a:cxnLst/>
              <a:rect l="l" t="t" r="r" b="b"/>
              <a:pathLst>
                <a:path w="453389" h="470535">
                  <a:moveTo>
                    <a:pt x="228638" y="0"/>
                  </a:moveTo>
                  <a:lnTo>
                    <a:pt x="165111" y="7202"/>
                  </a:lnTo>
                  <a:lnTo>
                    <a:pt x="109385" y="28778"/>
                  </a:lnTo>
                  <a:lnTo>
                    <a:pt x="63322" y="63753"/>
                  </a:lnTo>
                  <a:lnTo>
                    <a:pt x="28765" y="111036"/>
                  </a:lnTo>
                  <a:lnTo>
                    <a:pt x="7186" y="168829"/>
                  </a:lnTo>
                  <a:lnTo>
                    <a:pt x="0" y="235242"/>
                  </a:lnTo>
                  <a:lnTo>
                    <a:pt x="1824" y="269168"/>
                  </a:lnTo>
                  <a:lnTo>
                    <a:pt x="16416" y="330848"/>
                  </a:lnTo>
                  <a:lnTo>
                    <a:pt x="45222" y="383829"/>
                  </a:lnTo>
                  <a:lnTo>
                    <a:pt x="85929" y="425157"/>
                  </a:lnTo>
                  <a:lnTo>
                    <a:pt x="137567" y="454044"/>
                  </a:lnTo>
                  <a:lnTo>
                    <a:pt x="196581" y="468647"/>
                  </a:lnTo>
                  <a:lnTo>
                    <a:pt x="228638" y="470471"/>
                  </a:lnTo>
                  <a:lnTo>
                    <a:pt x="267760" y="467825"/>
                  </a:lnTo>
                  <a:lnTo>
                    <a:pt x="336431" y="446639"/>
                  </a:lnTo>
                  <a:lnTo>
                    <a:pt x="391690" y="405467"/>
                  </a:lnTo>
                  <a:lnTo>
                    <a:pt x="415709" y="375056"/>
                  </a:lnTo>
                  <a:lnTo>
                    <a:pt x="226174" y="375056"/>
                  </a:lnTo>
                  <a:lnTo>
                    <a:pt x="204843" y="373308"/>
                  </a:lnTo>
                  <a:lnTo>
                    <a:pt x="167420" y="359331"/>
                  </a:lnTo>
                  <a:lnTo>
                    <a:pt x="137757" y="331784"/>
                  </a:lnTo>
                  <a:lnTo>
                    <a:pt x="120484" y="293121"/>
                  </a:lnTo>
                  <a:lnTo>
                    <a:pt x="116789" y="269773"/>
                  </a:lnTo>
                  <a:lnTo>
                    <a:pt x="449897" y="269773"/>
                  </a:lnTo>
                  <a:lnTo>
                    <a:pt x="451327" y="259605"/>
                  </a:lnTo>
                  <a:lnTo>
                    <a:pt x="452356" y="248815"/>
                  </a:lnTo>
                  <a:lnTo>
                    <a:pt x="452978" y="237401"/>
                  </a:lnTo>
                  <a:lnTo>
                    <a:pt x="453186" y="225361"/>
                  </a:lnTo>
                  <a:lnTo>
                    <a:pt x="451412" y="193004"/>
                  </a:lnTo>
                  <a:lnTo>
                    <a:pt x="451319" y="192468"/>
                  </a:lnTo>
                  <a:lnTo>
                    <a:pt x="117602" y="192468"/>
                  </a:lnTo>
                  <a:lnTo>
                    <a:pt x="122302" y="170703"/>
                  </a:lnTo>
                  <a:lnTo>
                    <a:pt x="140195" y="134713"/>
                  </a:lnTo>
                  <a:lnTo>
                    <a:pt x="168836" y="109164"/>
                  </a:lnTo>
                  <a:lnTo>
                    <a:pt x="204611" y="96273"/>
                  </a:lnTo>
                  <a:lnTo>
                    <a:pt x="204149" y="96273"/>
                  </a:lnTo>
                  <a:lnTo>
                    <a:pt x="225361" y="94602"/>
                  </a:lnTo>
                  <a:lnTo>
                    <a:pt x="416592" y="94602"/>
                  </a:lnTo>
                  <a:lnTo>
                    <a:pt x="409182" y="83104"/>
                  </a:lnTo>
                  <a:lnTo>
                    <a:pt x="369284" y="43414"/>
                  </a:lnTo>
                  <a:lnTo>
                    <a:pt x="318465" y="15735"/>
                  </a:lnTo>
                  <a:lnTo>
                    <a:pt x="260569" y="1801"/>
                  </a:lnTo>
                  <a:lnTo>
                    <a:pt x="261212" y="1801"/>
                  </a:lnTo>
                  <a:lnTo>
                    <a:pt x="228638" y="0"/>
                  </a:lnTo>
                  <a:close/>
                </a:path>
                <a:path w="453389" h="470535">
                  <a:moveTo>
                    <a:pt x="441655" y="319963"/>
                  </a:moveTo>
                  <a:lnTo>
                    <a:pt x="317461" y="319963"/>
                  </a:lnTo>
                  <a:lnTo>
                    <a:pt x="301576" y="344066"/>
                  </a:lnTo>
                  <a:lnTo>
                    <a:pt x="281066" y="361283"/>
                  </a:lnTo>
                  <a:lnTo>
                    <a:pt x="255932" y="371613"/>
                  </a:lnTo>
                  <a:lnTo>
                    <a:pt x="226174" y="375056"/>
                  </a:lnTo>
                  <a:lnTo>
                    <a:pt x="415709" y="375056"/>
                  </a:lnTo>
                  <a:lnTo>
                    <a:pt x="429534" y="351403"/>
                  </a:lnTo>
                  <a:lnTo>
                    <a:pt x="441655" y="319963"/>
                  </a:lnTo>
                  <a:close/>
                </a:path>
                <a:path w="453389" h="470535">
                  <a:moveTo>
                    <a:pt x="416592" y="94602"/>
                  </a:moveTo>
                  <a:lnTo>
                    <a:pt x="225361" y="94602"/>
                  </a:lnTo>
                  <a:lnTo>
                    <a:pt x="247098" y="96273"/>
                  </a:lnTo>
                  <a:lnTo>
                    <a:pt x="267088" y="101285"/>
                  </a:lnTo>
                  <a:lnTo>
                    <a:pt x="301853" y="121323"/>
                  </a:lnTo>
                  <a:lnTo>
                    <a:pt x="325488" y="152480"/>
                  </a:lnTo>
                  <a:lnTo>
                    <a:pt x="333921" y="192468"/>
                  </a:lnTo>
                  <a:lnTo>
                    <a:pt x="451319" y="192468"/>
                  </a:lnTo>
                  <a:lnTo>
                    <a:pt x="446090" y="162550"/>
                  </a:lnTo>
                  <a:lnTo>
                    <a:pt x="437220" y="133996"/>
                  </a:lnTo>
                  <a:lnTo>
                    <a:pt x="424802" y="107340"/>
                  </a:lnTo>
                  <a:lnTo>
                    <a:pt x="416592" y="946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236834" y="2303891"/>
              <a:ext cx="255904" cy="144145"/>
            </a:xfrm>
            <a:custGeom>
              <a:avLst/>
              <a:gdLst/>
              <a:ahLst/>
              <a:cxnLst/>
              <a:rect l="l" t="t" r="r" b="b"/>
              <a:pathLst>
                <a:path w="255904" h="144144">
                  <a:moveTo>
                    <a:pt x="220088" y="0"/>
                  </a:moveTo>
                  <a:lnTo>
                    <a:pt x="28003" y="62543"/>
                  </a:lnTo>
                  <a:lnTo>
                    <a:pt x="0" y="101482"/>
                  </a:lnTo>
                  <a:lnTo>
                    <a:pt x="4673" y="121472"/>
                  </a:lnTo>
                  <a:lnTo>
                    <a:pt x="17467" y="136216"/>
                  </a:lnTo>
                  <a:lnTo>
                    <a:pt x="35516" y="143655"/>
                  </a:lnTo>
                  <a:lnTo>
                    <a:pt x="55956" y="141728"/>
                  </a:lnTo>
                  <a:lnTo>
                    <a:pt x="227609" y="81111"/>
                  </a:lnTo>
                  <a:lnTo>
                    <a:pt x="255612" y="42173"/>
                  </a:lnTo>
                  <a:lnTo>
                    <a:pt x="250932" y="22182"/>
                  </a:lnTo>
                  <a:lnTo>
                    <a:pt x="238136" y="7438"/>
                  </a:lnTo>
                  <a:lnTo>
                    <a:pt x="220088" y="0"/>
                  </a:lnTo>
                  <a:close/>
                </a:path>
              </a:pathLst>
            </a:custGeom>
            <a:solidFill>
              <a:srgbClr val="3DB9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694890" y="2409501"/>
              <a:ext cx="119380" cy="380365"/>
            </a:xfrm>
            <a:custGeom>
              <a:avLst/>
              <a:gdLst/>
              <a:ahLst/>
              <a:cxnLst/>
              <a:rect l="l" t="t" r="r" b="b"/>
              <a:pathLst>
                <a:path w="119379" h="380364">
                  <a:moveTo>
                    <a:pt x="118757" y="0"/>
                  </a:moveTo>
                  <a:lnTo>
                    <a:pt x="0" y="0"/>
                  </a:lnTo>
                  <a:lnTo>
                    <a:pt x="13347" y="379920"/>
                  </a:lnTo>
                  <a:lnTo>
                    <a:pt x="106172" y="379920"/>
                  </a:lnTo>
                  <a:lnTo>
                    <a:pt x="118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8573" y="2844473"/>
              <a:ext cx="135305" cy="129006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5130918" y="3033996"/>
            <a:ext cx="688975" cy="34353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305"/>
              </a:spcBef>
            </a:pPr>
            <a:r>
              <a:rPr dirty="0" sz="1100" b="1">
                <a:solidFill>
                  <a:srgbClr val="FFFFFF"/>
                </a:solidFill>
                <a:latin typeface="Poppins"/>
                <a:cs typeface="Poppins"/>
              </a:rPr>
              <a:t>Le</a:t>
            </a:r>
            <a:r>
              <a:rPr dirty="0" sz="1100" spc="2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Poppins"/>
                <a:cs typeface="Poppins"/>
              </a:rPr>
              <a:t>média agile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4352925" y="1544154"/>
            <a:ext cx="1090295" cy="1873885"/>
          </a:xfrm>
          <a:custGeom>
            <a:avLst/>
            <a:gdLst/>
            <a:ahLst/>
            <a:cxnLst/>
            <a:rect l="l" t="t" r="r" b="b"/>
            <a:pathLst>
              <a:path w="1090295" h="1873885">
                <a:moveTo>
                  <a:pt x="395935" y="1719922"/>
                </a:moveTo>
                <a:lnTo>
                  <a:pt x="0" y="721715"/>
                </a:lnTo>
                <a:lnTo>
                  <a:pt x="0" y="1173162"/>
                </a:lnTo>
                <a:lnTo>
                  <a:pt x="241" y="1175727"/>
                </a:lnTo>
                <a:lnTo>
                  <a:pt x="256032" y="1840395"/>
                </a:lnTo>
                <a:lnTo>
                  <a:pt x="273977" y="1864868"/>
                </a:lnTo>
                <a:lnTo>
                  <a:pt x="298678" y="1873567"/>
                </a:lnTo>
                <a:lnTo>
                  <a:pt x="323697" y="1866290"/>
                </a:lnTo>
                <a:lnTo>
                  <a:pt x="342633" y="1842871"/>
                </a:lnTo>
                <a:lnTo>
                  <a:pt x="395935" y="1719922"/>
                </a:lnTo>
                <a:close/>
              </a:path>
              <a:path w="1090295" h="1873885">
                <a:moveTo>
                  <a:pt x="1089825" y="98869"/>
                </a:moveTo>
                <a:lnTo>
                  <a:pt x="1071308" y="45986"/>
                </a:lnTo>
                <a:lnTo>
                  <a:pt x="1010983" y="4292"/>
                </a:lnTo>
                <a:lnTo>
                  <a:pt x="987831" y="0"/>
                </a:lnTo>
                <a:lnTo>
                  <a:pt x="970191" y="17805"/>
                </a:lnTo>
                <a:lnTo>
                  <a:pt x="948651" y="60833"/>
                </a:lnTo>
                <a:lnTo>
                  <a:pt x="332917" y="1482547"/>
                </a:lnTo>
                <a:lnTo>
                  <a:pt x="410375" y="1680197"/>
                </a:lnTo>
                <a:lnTo>
                  <a:pt x="1083144" y="128333"/>
                </a:lnTo>
                <a:lnTo>
                  <a:pt x="1089825" y="98869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2006098" y="828158"/>
            <a:ext cx="895985" cy="1052195"/>
            <a:chOff x="2006098" y="828158"/>
            <a:chExt cx="895985" cy="1052195"/>
          </a:xfrm>
        </p:grpSpPr>
        <p:sp>
          <p:nvSpPr>
            <p:cNvPr id="16" name="object 16" descr=""/>
            <p:cNvSpPr/>
            <p:nvPr/>
          </p:nvSpPr>
          <p:spPr>
            <a:xfrm>
              <a:off x="2095595" y="1180827"/>
              <a:ext cx="694690" cy="699135"/>
            </a:xfrm>
            <a:custGeom>
              <a:avLst/>
              <a:gdLst/>
              <a:ahLst/>
              <a:cxnLst/>
              <a:rect l="l" t="t" r="r" b="b"/>
              <a:pathLst>
                <a:path w="694689" h="699135">
                  <a:moveTo>
                    <a:pt x="676605" y="0"/>
                  </a:moveTo>
                  <a:lnTo>
                    <a:pt x="0" y="2933"/>
                  </a:lnTo>
                  <a:lnTo>
                    <a:pt x="4673" y="24231"/>
                  </a:lnTo>
                  <a:lnTo>
                    <a:pt x="323329" y="688467"/>
                  </a:lnTo>
                  <a:lnTo>
                    <a:pt x="328994" y="696261"/>
                  </a:lnTo>
                  <a:lnTo>
                    <a:pt x="335535" y="698928"/>
                  </a:lnTo>
                  <a:lnTo>
                    <a:pt x="342154" y="696457"/>
                  </a:lnTo>
                  <a:lnTo>
                    <a:pt x="348056" y="688835"/>
                  </a:lnTo>
                  <a:lnTo>
                    <a:pt x="691603" y="24511"/>
                  </a:lnTo>
                  <a:lnTo>
                    <a:pt x="694382" y="14934"/>
                  </a:lnTo>
                  <a:lnTo>
                    <a:pt x="692486" y="7131"/>
                  </a:lnTo>
                  <a:lnTo>
                    <a:pt x="686399" y="1890"/>
                  </a:lnTo>
                  <a:lnTo>
                    <a:pt x="676605" y="0"/>
                  </a:lnTo>
                  <a:close/>
                </a:path>
              </a:pathLst>
            </a:custGeom>
            <a:solidFill>
              <a:srgbClr val="FFFFFF">
                <a:alpha val="2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006098" y="828158"/>
              <a:ext cx="895985" cy="901700"/>
            </a:xfrm>
            <a:custGeom>
              <a:avLst/>
              <a:gdLst/>
              <a:ahLst/>
              <a:cxnLst/>
              <a:rect l="l" t="t" r="r" b="b"/>
              <a:pathLst>
                <a:path w="895985" h="901700">
                  <a:moveTo>
                    <a:pt x="872832" y="0"/>
                  </a:moveTo>
                  <a:lnTo>
                    <a:pt x="0" y="3771"/>
                  </a:lnTo>
                  <a:lnTo>
                    <a:pt x="6032" y="31254"/>
                  </a:lnTo>
                  <a:lnTo>
                    <a:pt x="417093" y="888111"/>
                  </a:lnTo>
                  <a:lnTo>
                    <a:pt x="424408" y="898171"/>
                  </a:lnTo>
                  <a:lnTo>
                    <a:pt x="432849" y="901615"/>
                  </a:lnTo>
                  <a:lnTo>
                    <a:pt x="441387" y="898428"/>
                  </a:lnTo>
                  <a:lnTo>
                    <a:pt x="448995" y="888593"/>
                  </a:lnTo>
                  <a:lnTo>
                    <a:pt x="892175" y="31623"/>
                  </a:lnTo>
                  <a:lnTo>
                    <a:pt x="895755" y="19264"/>
                  </a:lnTo>
                  <a:lnTo>
                    <a:pt x="893310" y="9196"/>
                  </a:lnTo>
                  <a:lnTo>
                    <a:pt x="885461" y="2435"/>
                  </a:lnTo>
                  <a:lnTo>
                    <a:pt x="872832" y="0"/>
                  </a:lnTo>
                  <a:close/>
                </a:path>
              </a:pathLst>
            </a:custGeom>
            <a:solidFill>
              <a:srgbClr val="3DB98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/>
          <p:nvPr/>
        </p:nvSpPr>
        <p:spPr>
          <a:xfrm>
            <a:off x="3557106" y="0"/>
            <a:ext cx="414655" cy="402590"/>
          </a:xfrm>
          <a:custGeom>
            <a:avLst/>
            <a:gdLst/>
            <a:ahLst/>
            <a:cxnLst/>
            <a:rect l="l" t="t" r="r" b="b"/>
            <a:pathLst>
              <a:path w="414654" h="402590">
                <a:moveTo>
                  <a:pt x="414324" y="0"/>
                </a:moveTo>
                <a:lnTo>
                  <a:pt x="0" y="0"/>
                </a:lnTo>
                <a:lnTo>
                  <a:pt x="187413" y="391629"/>
                </a:lnTo>
                <a:lnTo>
                  <a:pt x="193075" y="399431"/>
                </a:lnTo>
                <a:lnTo>
                  <a:pt x="199605" y="402101"/>
                </a:lnTo>
                <a:lnTo>
                  <a:pt x="206212" y="399627"/>
                </a:lnTo>
                <a:lnTo>
                  <a:pt x="212102" y="391998"/>
                </a:lnTo>
                <a:lnTo>
                  <a:pt x="414324" y="0"/>
                </a:lnTo>
                <a:close/>
              </a:path>
            </a:pathLst>
          </a:custGeom>
          <a:solidFill>
            <a:srgbClr val="001D15">
              <a:alpha val="41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4899769" y="684119"/>
            <a:ext cx="264795" cy="266065"/>
          </a:xfrm>
          <a:custGeom>
            <a:avLst/>
            <a:gdLst/>
            <a:ahLst/>
            <a:cxnLst/>
            <a:rect l="l" t="t" r="r" b="b"/>
            <a:pathLst>
              <a:path w="264795" h="266065">
                <a:moveTo>
                  <a:pt x="260299" y="0"/>
                </a:moveTo>
                <a:lnTo>
                  <a:pt x="0" y="1130"/>
                </a:lnTo>
                <a:lnTo>
                  <a:pt x="1777" y="9283"/>
                </a:lnTo>
                <a:lnTo>
                  <a:pt x="124282" y="265849"/>
                </a:lnTo>
                <a:lnTo>
                  <a:pt x="131457" y="265963"/>
                </a:lnTo>
                <a:lnTo>
                  <a:pt x="264680" y="7137"/>
                </a:lnTo>
                <a:lnTo>
                  <a:pt x="260299" y="0"/>
                </a:lnTo>
                <a:close/>
              </a:path>
            </a:pathLst>
          </a:custGeom>
          <a:solidFill>
            <a:srgbClr val="FFFFFF">
              <a:alpha val="61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2649866" y="402093"/>
            <a:ext cx="280670" cy="282575"/>
          </a:xfrm>
          <a:custGeom>
            <a:avLst/>
            <a:gdLst/>
            <a:ahLst/>
            <a:cxnLst/>
            <a:rect l="l" t="t" r="r" b="b"/>
            <a:pathLst>
              <a:path w="280669" h="282575">
                <a:moveTo>
                  <a:pt x="262394" y="0"/>
                </a:moveTo>
                <a:lnTo>
                  <a:pt x="0" y="1143"/>
                </a:lnTo>
                <a:lnTo>
                  <a:pt x="1930" y="10007"/>
                </a:lnTo>
                <a:lnTo>
                  <a:pt x="126225" y="271589"/>
                </a:lnTo>
                <a:lnTo>
                  <a:pt x="131854" y="279397"/>
                </a:lnTo>
                <a:lnTo>
                  <a:pt x="138347" y="282068"/>
                </a:lnTo>
                <a:lnTo>
                  <a:pt x="144916" y="279588"/>
                </a:lnTo>
                <a:lnTo>
                  <a:pt x="150774" y="271945"/>
                </a:lnTo>
                <a:lnTo>
                  <a:pt x="277482" y="24561"/>
                </a:lnTo>
                <a:lnTo>
                  <a:pt x="280225" y="14966"/>
                </a:lnTo>
                <a:lnTo>
                  <a:pt x="278301" y="7146"/>
                </a:lnTo>
                <a:lnTo>
                  <a:pt x="272195" y="1894"/>
                </a:lnTo>
                <a:lnTo>
                  <a:pt x="262394" y="0"/>
                </a:lnTo>
                <a:close/>
              </a:path>
            </a:pathLst>
          </a:custGeom>
          <a:solidFill>
            <a:srgbClr val="FFFFFF">
              <a:alpha val="61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534355"/>
            <a:ext cx="8915387" cy="1305648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3373363" y="4011870"/>
            <a:ext cx="3425825" cy="763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1640" marR="5080" indent="-409575">
              <a:lnSpc>
                <a:spcPct val="100800"/>
              </a:lnSpc>
              <a:spcBef>
                <a:spcPts val="95"/>
              </a:spcBef>
            </a:pPr>
            <a:r>
              <a:rPr dirty="0" sz="2400" b="1">
                <a:solidFill>
                  <a:srgbClr val="FFFFFF"/>
                </a:solidFill>
                <a:latin typeface="Poppins"/>
                <a:cs typeface="Poppins"/>
              </a:rPr>
              <a:t>Créateur</a:t>
            </a:r>
            <a:r>
              <a:rPr dirty="0" sz="2400" spc="7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2400" b="1">
                <a:solidFill>
                  <a:srgbClr val="FFFFFF"/>
                </a:solidFill>
                <a:latin typeface="Poppins"/>
                <a:cs typeface="Poppins"/>
              </a:rPr>
              <a:t>de</a:t>
            </a:r>
            <a:r>
              <a:rPr dirty="0" sz="2400" spc="7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Poppins"/>
                <a:cs typeface="Poppins"/>
              </a:rPr>
              <a:t>solutions </a:t>
            </a:r>
            <a:r>
              <a:rPr dirty="0" sz="2400" b="1">
                <a:solidFill>
                  <a:srgbClr val="FFFFFF"/>
                </a:solidFill>
                <a:latin typeface="Poppins"/>
                <a:cs typeface="Poppins"/>
              </a:rPr>
              <a:t>digitales </a:t>
            </a:r>
            <a:r>
              <a:rPr dirty="0" sz="2400" spc="-10" b="1">
                <a:solidFill>
                  <a:srgbClr val="FFFFFF"/>
                </a:solidFill>
                <a:latin typeface="Poppins"/>
                <a:cs typeface="Poppins"/>
              </a:rPr>
              <a:t>locales</a:t>
            </a:r>
            <a:endParaRPr sz="24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854" y="6015075"/>
            <a:ext cx="8499395" cy="53057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1089025" cy="2449195"/>
          </a:xfrm>
          <a:custGeom>
            <a:avLst/>
            <a:gdLst/>
            <a:ahLst/>
            <a:cxnLst/>
            <a:rect l="l" t="t" r="r" b="b"/>
            <a:pathLst>
              <a:path w="1089025" h="2449195">
                <a:moveTo>
                  <a:pt x="1088431" y="0"/>
                </a:moveTo>
                <a:lnTo>
                  <a:pt x="0" y="0"/>
                </a:lnTo>
                <a:lnTo>
                  <a:pt x="0" y="2448987"/>
                </a:lnTo>
                <a:lnTo>
                  <a:pt x="1088431" y="0"/>
                </a:lnTo>
                <a:close/>
              </a:path>
            </a:pathLst>
          </a:custGeom>
          <a:solidFill>
            <a:srgbClr val="263C7F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558519" y="721682"/>
            <a:ext cx="350520" cy="361315"/>
          </a:xfrm>
          <a:custGeom>
            <a:avLst/>
            <a:gdLst/>
            <a:ahLst/>
            <a:cxnLst/>
            <a:rect l="l" t="t" r="r" b="b"/>
            <a:pathLst>
              <a:path w="350520" h="361315">
                <a:moveTo>
                  <a:pt x="346519" y="0"/>
                </a:moveTo>
                <a:lnTo>
                  <a:pt x="0" y="1536"/>
                </a:lnTo>
                <a:lnTo>
                  <a:pt x="2336" y="12496"/>
                </a:lnTo>
                <a:lnTo>
                  <a:pt x="165303" y="361213"/>
                </a:lnTo>
                <a:lnTo>
                  <a:pt x="170878" y="361289"/>
                </a:lnTo>
                <a:lnTo>
                  <a:pt x="350024" y="5676"/>
                </a:lnTo>
                <a:lnTo>
                  <a:pt x="346519" y="0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43244" y="349562"/>
            <a:ext cx="197446" cy="20370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22005" y="702011"/>
            <a:ext cx="102806" cy="10604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614700" y="1153616"/>
            <a:ext cx="638746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3DB987"/>
                </a:solidFill>
                <a:latin typeface="Poppins"/>
                <a:cs typeface="Poppins"/>
              </a:rPr>
              <a:t>L’alliance</a:t>
            </a:r>
            <a:r>
              <a:rPr dirty="0" sz="2200" spc="-2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2200" b="1">
                <a:solidFill>
                  <a:srgbClr val="3DB987"/>
                </a:solidFill>
                <a:latin typeface="Poppins"/>
                <a:cs typeface="Poppins"/>
              </a:rPr>
              <a:t>de</a:t>
            </a:r>
            <a:r>
              <a:rPr dirty="0" sz="2200" spc="-2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2200" b="1">
                <a:solidFill>
                  <a:srgbClr val="3DB987"/>
                </a:solidFill>
                <a:latin typeface="Poppins"/>
                <a:cs typeface="Poppins"/>
              </a:rPr>
              <a:t>2</a:t>
            </a:r>
            <a:r>
              <a:rPr dirty="0" sz="2200" spc="-2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2200" b="1">
                <a:solidFill>
                  <a:srgbClr val="3DB987"/>
                </a:solidFill>
                <a:latin typeface="Poppins"/>
                <a:cs typeface="Poppins"/>
              </a:rPr>
              <a:t>entreprises</a:t>
            </a:r>
            <a:r>
              <a:rPr dirty="0" sz="2200" spc="-2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2200" b="1">
                <a:solidFill>
                  <a:srgbClr val="3DB987"/>
                </a:solidFill>
                <a:latin typeface="Poppins"/>
                <a:cs typeface="Poppins"/>
              </a:rPr>
              <a:t>«</a:t>
            </a:r>
            <a:r>
              <a:rPr dirty="0" sz="2200" spc="-2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2200" b="1">
                <a:solidFill>
                  <a:srgbClr val="3DB987"/>
                </a:solidFill>
                <a:latin typeface="Poppins"/>
                <a:cs typeface="Poppins"/>
              </a:rPr>
              <a:t>Référence</a:t>
            </a:r>
            <a:r>
              <a:rPr dirty="0" sz="2200" spc="-2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2200" spc="-50" b="1">
                <a:solidFill>
                  <a:srgbClr val="3DB987"/>
                </a:solidFill>
                <a:latin typeface="Poppins"/>
                <a:cs typeface="Poppins"/>
              </a:rPr>
              <a:t>»</a:t>
            </a:r>
            <a:r>
              <a:rPr dirty="0" sz="2200" spc="55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2200" b="1">
                <a:solidFill>
                  <a:srgbClr val="3DB987"/>
                </a:solidFill>
                <a:latin typeface="Poppins"/>
                <a:cs typeface="Poppins"/>
              </a:rPr>
              <a:t>pour</a:t>
            </a:r>
            <a:r>
              <a:rPr dirty="0" sz="2200" spc="-1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2200" b="1">
                <a:solidFill>
                  <a:srgbClr val="3DB987"/>
                </a:solidFill>
                <a:latin typeface="Poppins"/>
                <a:cs typeface="Poppins"/>
              </a:rPr>
              <a:t>leurs</a:t>
            </a:r>
            <a:r>
              <a:rPr dirty="0" sz="2200" spc="-1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2200" b="1">
                <a:solidFill>
                  <a:srgbClr val="3DB987"/>
                </a:solidFill>
                <a:latin typeface="Poppins"/>
                <a:cs typeface="Poppins"/>
              </a:rPr>
              <a:t>secteurs</a:t>
            </a:r>
            <a:r>
              <a:rPr dirty="0" sz="2200" spc="-1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2200" b="1">
                <a:solidFill>
                  <a:srgbClr val="3DB987"/>
                </a:solidFill>
                <a:latin typeface="Poppins"/>
                <a:cs typeface="Poppins"/>
              </a:rPr>
              <a:t>d’activité</a:t>
            </a:r>
            <a:r>
              <a:rPr dirty="0" sz="2200" spc="-1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2200" b="1">
                <a:solidFill>
                  <a:srgbClr val="3DB987"/>
                </a:solidFill>
                <a:latin typeface="Poppins"/>
                <a:cs typeface="Poppins"/>
              </a:rPr>
              <a:t>sur</a:t>
            </a:r>
            <a:r>
              <a:rPr dirty="0" sz="2200" spc="-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2200" b="1">
                <a:solidFill>
                  <a:srgbClr val="3DB987"/>
                </a:solidFill>
                <a:latin typeface="Poppins"/>
                <a:cs typeface="Poppins"/>
              </a:rPr>
              <a:t>le</a:t>
            </a:r>
            <a:r>
              <a:rPr dirty="0" sz="2200" spc="-10" b="1">
                <a:solidFill>
                  <a:srgbClr val="3DB987"/>
                </a:solidFill>
                <a:latin typeface="Poppins"/>
                <a:cs typeface="Poppins"/>
              </a:rPr>
              <a:t> territoire</a:t>
            </a:r>
            <a:endParaRPr sz="2200">
              <a:latin typeface="Poppins"/>
              <a:cs typeface="Poppins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4088" y="2891791"/>
            <a:ext cx="804097" cy="10801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43379" y="2765793"/>
            <a:ext cx="287756" cy="31245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29711" y="2132113"/>
            <a:ext cx="1165404" cy="44416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Le</a:t>
            </a:r>
            <a:r>
              <a:rPr dirty="0" spc="20"/>
              <a:t> </a:t>
            </a:r>
            <a:r>
              <a:rPr dirty="0"/>
              <a:t>projet</a:t>
            </a:r>
            <a:r>
              <a:rPr dirty="0" spc="20"/>
              <a:t> </a:t>
            </a:r>
            <a:r>
              <a:rPr dirty="0"/>
              <a:t>de</a:t>
            </a:r>
            <a:r>
              <a:rPr dirty="0" spc="25"/>
              <a:t> </a:t>
            </a:r>
            <a:r>
              <a:rPr dirty="0" spc="-10"/>
              <a:t>lancement</a:t>
            </a:r>
          </a:p>
        </p:txBody>
      </p:sp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59258" y="2216574"/>
            <a:ext cx="1078560" cy="942878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2839886" y="2143594"/>
            <a:ext cx="2413000" cy="8451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53060">
              <a:lnSpc>
                <a:spcPct val="119500"/>
              </a:lnSpc>
              <a:spcBef>
                <a:spcPts val="95"/>
              </a:spcBef>
            </a:pPr>
            <a:r>
              <a:rPr dirty="0" sz="900">
                <a:solidFill>
                  <a:srgbClr val="263C80"/>
                </a:solidFill>
                <a:latin typeface="Poppins"/>
                <a:cs typeface="Poppins"/>
              </a:rPr>
              <a:t>Le</a:t>
            </a:r>
            <a:r>
              <a:rPr dirty="0" sz="900" spc="35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63C80"/>
                </a:solidFill>
                <a:latin typeface="Poppins"/>
                <a:cs typeface="Poppins"/>
              </a:rPr>
              <a:t>Cercle</a:t>
            </a:r>
            <a:r>
              <a:rPr dirty="0" sz="900" spc="40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63C80"/>
                </a:solidFill>
                <a:latin typeface="Poppins"/>
                <a:cs typeface="Poppins"/>
              </a:rPr>
              <a:t>des</a:t>
            </a:r>
            <a:r>
              <a:rPr dirty="0" sz="900" spc="35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63C80"/>
                </a:solidFill>
                <a:latin typeface="Poppins"/>
                <a:cs typeface="Poppins"/>
              </a:rPr>
              <a:t>Nageurs</a:t>
            </a:r>
            <a:r>
              <a:rPr dirty="0" sz="900" spc="40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63C80"/>
                </a:solidFill>
                <a:latin typeface="Poppins"/>
                <a:cs typeface="Poppins"/>
              </a:rPr>
              <a:t>de</a:t>
            </a:r>
            <a:r>
              <a:rPr dirty="0" sz="900" spc="35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263C80"/>
                </a:solidFill>
                <a:latin typeface="Poppins"/>
                <a:cs typeface="Poppins"/>
              </a:rPr>
              <a:t>Marseille </a:t>
            </a:r>
            <a:r>
              <a:rPr dirty="0" sz="900">
                <a:solidFill>
                  <a:srgbClr val="263C80"/>
                </a:solidFill>
                <a:latin typeface="Poppins"/>
                <a:cs typeface="Poppins"/>
              </a:rPr>
              <a:t>avait</a:t>
            </a:r>
            <a:r>
              <a:rPr dirty="0" sz="900" spc="55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63C80"/>
                </a:solidFill>
                <a:latin typeface="Poppins"/>
                <a:cs typeface="Poppins"/>
              </a:rPr>
              <a:t>comme</a:t>
            </a:r>
            <a:r>
              <a:rPr dirty="0" sz="900" spc="55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63C80"/>
                </a:solidFill>
                <a:latin typeface="Poppins"/>
                <a:cs typeface="Poppins"/>
              </a:rPr>
              <a:t>besoin</a:t>
            </a:r>
            <a:r>
              <a:rPr dirty="0" sz="900" spc="55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63C80"/>
                </a:solidFill>
                <a:latin typeface="Poppins"/>
                <a:cs typeface="Poppins"/>
              </a:rPr>
              <a:t>de</a:t>
            </a:r>
            <a:r>
              <a:rPr dirty="0" sz="900" spc="55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900" spc="-50">
                <a:solidFill>
                  <a:srgbClr val="263C80"/>
                </a:solidFill>
                <a:latin typeface="Poppins"/>
                <a:cs typeface="Poppins"/>
              </a:rPr>
              <a:t>:</a:t>
            </a:r>
            <a:endParaRPr sz="900">
              <a:latin typeface="Poppins"/>
              <a:cs typeface="Poppins"/>
            </a:endParaRPr>
          </a:p>
          <a:p>
            <a:pPr marL="100330" indent="-87630">
              <a:lnSpc>
                <a:spcPct val="100000"/>
              </a:lnSpc>
              <a:spcBef>
                <a:spcPts val="210"/>
              </a:spcBef>
              <a:buChar char="&gt;"/>
              <a:tabLst>
                <a:tab pos="100330" algn="l"/>
              </a:tabLst>
            </a:pPr>
            <a:r>
              <a:rPr dirty="0" sz="900" b="1">
                <a:solidFill>
                  <a:srgbClr val="263C80"/>
                </a:solidFill>
                <a:latin typeface="Poppins"/>
                <a:cs typeface="Poppins"/>
              </a:rPr>
              <a:t>digitaliser</a:t>
            </a:r>
            <a:r>
              <a:rPr dirty="0" sz="900" spc="85" b="1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900" b="1">
                <a:solidFill>
                  <a:srgbClr val="263C80"/>
                </a:solidFill>
                <a:latin typeface="Poppins"/>
                <a:cs typeface="Poppins"/>
              </a:rPr>
              <a:t>sa</a:t>
            </a:r>
            <a:r>
              <a:rPr dirty="0" sz="900" spc="85" b="1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900" spc="-10" b="1">
                <a:solidFill>
                  <a:srgbClr val="263C80"/>
                </a:solidFill>
                <a:latin typeface="Poppins"/>
                <a:cs typeface="Poppins"/>
              </a:rPr>
              <a:t>communication</a:t>
            </a:r>
            <a:endParaRPr sz="900">
              <a:latin typeface="Poppins"/>
              <a:cs typeface="Poppins"/>
            </a:endParaRPr>
          </a:p>
          <a:p>
            <a:pPr marL="100330" indent="-87630">
              <a:lnSpc>
                <a:spcPct val="100000"/>
              </a:lnSpc>
              <a:spcBef>
                <a:spcPts val="210"/>
              </a:spcBef>
              <a:buChar char="&gt;"/>
              <a:tabLst>
                <a:tab pos="100330" algn="l"/>
              </a:tabLst>
            </a:pPr>
            <a:r>
              <a:rPr dirty="0" sz="900" b="1">
                <a:solidFill>
                  <a:srgbClr val="263C80"/>
                </a:solidFill>
                <a:latin typeface="Poppins"/>
                <a:cs typeface="Poppins"/>
              </a:rPr>
              <a:t>la</a:t>
            </a:r>
            <a:r>
              <a:rPr dirty="0" sz="900" spc="35" b="1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900" b="1">
                <a:solidFill>
                  <a:srgbClr val="263C80"/>
                </a:solidFill>
                <a:latin typeface="Poppins"/>
                <a:cs typeface="Poppins"/>
              </a:rPr>
              <a:t>rendre</a:t>
            </a:r>
            <a:r>
              <a:rPr dirty="0" sz="900" spc="35" b="1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900" b="1">
                <a:solidFill>
                  <a:srgbClr val="263C80"/>
                </a:solidFill>
                <a:latin typeface="Poppins"/>
                <a:cs typeface="Poppins"/>
              </a:rPr>
              <a:t>+</a:t>
            </a:r>
            <a:r>
              <a:rPr dirty="0" sz="900" spc="40" b="1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900" spc="-10" b="1">
                <a:solidFill>
                  <a:srgbClr val="263C80"/>
                </a:solidFill>
                <a:latin typeface="Poppins"/>
                <a:cs typeface="Poppins"/>
              </a:rPr>
              <a:t>réactive</a:t>
            </a:r>
            <a:endParaRPr sz="900">
              <a:latin typeface="Poppins"/>
              <a:cs typeface="Poppins"/>
            </a:endParaRPr>
          </a:p>
          <a:p>
            <a:pPr marL="100330" indent="-87630">
              <a:lnSpc>
                <a:spcPct val="100000"/>
              </a:lnSpc>
              <a:spcBef>
                <a:spcPts val="210"/>
              </a:spcBef>
              <a:buChar char="&gt;"/>
              <a:tabLst>
                <a:tab pos="100330" algn="l"/>
              </a:tabLst>
            </a:pPr>
            <a:r>
              <a:rPr dirty="0" sz="900" b="1">
                <a:solidFill>
                  <a:srgbClr val="263C80"/>
                </a:solidFill>
                <a:latin typeface="Poppins"/>
                <a:cs typeface="Poppins"/>
              </a:rPr>
              <a:t>générer</a:t>
            </a:r>
            <a:r>
              <a:rPr dirty="0" sz="900" spc="70" b="1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900" b="1">
                <a:solidFill>
                  <a:srgbClr val="263C80"/>
                </a:solidFill>
                <a:latin typeface="Poppins"/>
                <a:cs typeface="Poppins"/>
              </a:rPr>
              <a:t>des</a:t>
            </a:r>
            <a:r>
              <a:rPr dirty="0" sz="900" spc="70" b="1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900" b="1">
                <a:solidFill>
                  <a:srgbClr val="263C80"/>
                </a:solidFill>
                <a:latin typeface="Poppins"/>
                <a:cs typeface="Poppins"/>
              </a:rPr>
              <a:t>revenus</a:t>
            </a:r>
            <a:r>
              <a:rPr dirty="0" sz="900" spc="70" b="1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900" spc="-10" b="1">
                <a:solidFill>
                  <a:srgbClr val="263C80"/>
                </a:solidFill>
                <a:latin typeface="Poppins"/>
                <a:cs typeface="Poppins"/>
              </a:rPr>
              <a:t>supplémentaires</a:t>
            </a:r>
            <a:endParaRPr sz="900">
              <a:latin typeface="Poppins"/>
              <a:cs typeface="Poppins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32074" y="807179"/>
            <a:ext cx="815340" cy="720725"/>
            <a:chOff x="432074" y="807179"/>
            <a:chExt cx="815340" cy="720725"/>
          </a:xfrm>
        </p:grpSpPr>
        <p:sp>
          <p:nvSpPr>
            <p:cNvPr id="15" name="object 15" descr=""/>
            <p:cNvSpPr/>
            <p:nvPr/>
          </p:nvSpPr>
          <p:spPr>
            <a:xfrm>
              <a:off x="442412" y="817516"/>
              <a:ext cx="794385" cy="700405"/>
            </a:xfrm>
            <a:custGeom>
              <a:avLst/>
              <a:gdLst/>
              <a:ahLst/>
              <a:cxnLst/>
              <a:rect l="l" t="t" r="r" b="b"/>
              <a:pathLst>
                <a:path w="794385" h="700405">
                  <a:moveTo>
                    <a:pt x="0" y="700018"/>
                  </a:moveTo>
                  <a:lnTo>
                    <a:pt x="0" y="109994"/>
                  </a:lnTo>
                  <a:lnTo>
                    <a:pt x="8644" y="67181"/>
                  </a:lnTo>
                  <a:lnTo>
                    <a:pt x="32219" y="32218"/>
                  </a:lnTo>
                  <a:lnTo>
                    <a:pt x="67186" y="8644"/>
                  </a:lnTo>
                  <a:lnTo>
                    <a:pt x="110007" y="0"/>
                  </a:lnTo>
                  <a:lnTo>
                    <a:pt x="794186" y="0"/>
                  </a:lnTo>
                </a:path>
              </a:pathLst>
            </a:custGeom>
            <a:ln w="206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50728" y="822499"/>
              <a:ext cx="786130" cy="695325"/>
            </a:xfrm>
            <a:custGeom>
              <a:avLst/>
              <a:gdLst/>
              <a:ahLst/>
              <a:cxnLst/>
              <a:rect l="l" t="t" r="r" b="b"/>
              <a:pathLst>
                <a:path w="786130" h="695325">
                  <a:moveTo>
                    <a:pt x="785870" y="0"/>
                  </a:moveTo>
                  <a:lnTo>
                    <a:pt x="110007" y="0"/>
                  </a:lnTo>
                  <a:lnTo>
                    <a:pt x="67186" y="8646"/>
                  </a:lnTo>
                  <a:lnTo>
                    <a:pt x="32219" y="32226"/>
                  </a:lnTo>
                  <a:lnTo>
                    <a:pt x="8644" y="67197"/>
                  </a:lnTo>
                  <a:lnTo>
                    <a:pt x="0" y="110020"/>
                  </a:lnTo>
                  <a:lnTo>
                    <a:pt x="0" y="695036"/>
                  </a:lnTo>
                  <a:lnTo>
                    <a:pt x="785870" y="695036"/>
                  </a:lnTo>
                  <a:lnTo>
                    <a:pt x="785870" y="0"/>
                  </a:lnTo>
                  <a:close/>
                </a:path>
              </a:pathLst>
            </a:custGeom>
            <a:solidFill>
              <a:srgbClr val="283A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228513" y="1493109"/>
              <a:ext cx="8255" cy="24765"/>
            </a:xfrm>
            <a:custGeom>
              <a:avLst/>
              <a:gdLst/>
              <a:ahLst/>
              <a:cxnLst/>
              <a:rect l="l" t="t" r="r" b="b"/>
              <a:pathLst>
                <a:path w="8255" h="24765">
                  <a:moveTo>
                    <a:pt x="8085" y="0"/>
                  </a:moveTo>
                  <a:lnTo>
                    <a:pt x="5837" y="4967"/>
                  </a:lnTo>
                  <a:lnTo>
                    <a:pt x="0" y="24425"/>
                  </a:lnTo>
                  <a:lnTo>
                    <a:pt x="8085" y="24425"/>
                  </a:lnTo>
                  <a:lnTo>
                    <a:pt x="80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49795" y="823836"/>
              <a:ext cx="787400" cy="694055"/>
            </a:xfrm>
            <a:custGeom>
              <a:avLst/>
              <a:gdLst/>
              <a:ahLst/>
              <a:cxnLst/>
              <a:rect l="l" t="t" r="r" b="b"/>
              <a:pathLst>
                <a:path w="787400" h="694055">
                  <a:moveTo>
                    <a:pt x="152273" y="693699"/>
                  </a:moveTo>
                  <a:lnTo>
                    <a:pt x="0" y="309816"/>
                  </a:lnTo>
                  <a:lnTo>
                    <a:pt x="0" y="693699"/>
                  </a:lnTo>
                  <a:lnTo>
                    <a:pt x="152273" y="693699"/>
                  </a:lnTo>
                  <a:close/>
                </a:path>
                <a:path w="787400" h="694055">
                  <a:moveTo>
                    <a:pt x="786803" y="0"/>
                  </a:moveTo>
                  <a:lnTo>
                    <a:pt x="486359" y="693699"/>
                  </a:lnTo>
                  <a:lnTo>
                    <a:pt x="647242" y="693699"/>
                  </a:lnTo>
                  <a:lnTo>
                    <a:pt x="786803" y="371805"/>
                  </a:lnTo>
                  <a:lnTo>
                    <a:pt x="786803" y="0"/>
                  </a:lnTo>
                  <a:close/>
                </a:path>
              </a:pathLst>
            </a:custGeom>
            <a:solidFill>
              <a:srgbClr val="3DB98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/>
          <p:nvPr/>
        </p:nvSpPr>
        <p:spPr>
          <a:xfrm>
            <a:off x="5461933" y="2057406"/>
            <a:ext cx="0" cy="1085850"/>
          </a:xfrm>
          <a:custGeom>
            <a:avLst/>
            <a:gdLst/>
            <a:ahLst/>
            <a:cxnLst/>
            <a:rect l="l" t="t" r="r" b="b"/>
            <a:pathLst>
              <a:path w="0" h="1085850">
                <a:moveTo>
                  <a:pt x="0" y="0"/>
                </a:moveTo>
                <a:lnTo>
                  <a:pt x="0" y="1085583"/>
                </a:lnTo>
              </a:path>
            </a:pathLst>
          </a:custGeom>
          <a:ln w="11747">
            <a:solidFill>
              <a:srgbClr val="3DB987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0" name="object 20" descr=""/>
          <p:cNvGrpSpPr/>
          <p:nvPr/>
        </p:nvGrpSpPr>
        <p:grpSpPr>
          <a:xfrm>
            <a:off x="7415279" y="2422194"/>
            <a:ext cx="424815" cy="429895"/>
            <a:chOff x="7415279" y="2422194"/>
            <a:chExt cx="424815" cy="429895"/>
          </a:xfrm>
        </p:grpSpPr>
        <p:sp>
          <p:nvSpPr>
            <p:cNvPr id="21" name="object 21" descr=""/>
            <p:cNvSpPr/>
            <p:nvPr/>
          </p:nvSpPr>
          <p:spPr>
            <a:xfrm>
              <a:off x="7415279" y="2422194"/>
              <a:ext cx="424815" cy="429895"/>
            </a:xfrm>
            <a:custGeom>
              <a:avLst/>
              <a:gdLst/>
              <a:ahLst/>
              <a:cxnLst/>
              <a:rect l="l" t="t" r="r" b="b"/>
              <a:pathLst>
                <a:path w="424815" h="429894">
                  <a:moveTo>
                    <a:pt x="394639" y="0"/>
                  </a:moveTo>
                  <a:lnTo>
                    <a:pt x="29883" y="0"/>
                  </a:lnTo>
                  <a:lnTo>
                    <a:pt x="18248" y="2349"/>
                  </a:lnTo>
                  <a:lnTo>
                    <a:pt x="8750" y="8755"/>
                  </a:lnTo>
                  <a:lnTo>
                    <a:pt x="2347" y="18254"/>
                  </a:lnTo>
                  <a:lnTo>
                    <a:pt x="0" y="29883"/>
                  </a:lnTo>
                  <a:lnTo>
                    <a:pt x="0" y="399821"/>
                  </a:lnTo>
                  <a:lnTo>
                    <a:pt x="2347" y="411455"/>
                  </a:lnTo>
                  <a:lnTo>
                    <a:pt x="8750" y="420954"/>
                  </a:lnTo>
                  <a:lnTo>
                    <a:pt x="18248" y="427356"/>
                  </a:lnTo>
                  <a:lnTo>
                    <a:pt x="29883" y="429704"/>
                  </a:lnTo>
                  <a:lnTo>
                    <a:pt x="394639" y="429704"/>
                  </a:lnTo>
                  <a:lnTo>
                    <a:pt x="406268" y="427356"/>
                  </a:lnTo>
                  <a:lnTo>
                    <a:pt x="415767" y="420954"/>
                  </a:lnTo>
                  <a:lnTo>
                    <a:pt x="422173" y="411455"/>
                  </a:lnTo>
                  <a:lnTo>
                    <a:pt x="424522" y="399821"/>
                  </a:lnTo>
                  <a:lnTo>
                    <a:pt x="424522" y="29883"/>
                  </a:lnTo>
                  <a:lnTo>
                    <a:pt x="422173" y="18254"/>
                  </a:lnTo>
                  <a:lnTo>
                    <a:pt x="415767" y="8755"/>
                  </a:lnTo>
                  <a:lnTo>
                    <a:pt x="406268" y="2349"/>
                  </a:lnTo>
                  <a:lnTo>
                    <a:pt x="394639" y="0"/>
                  </a:lnTo>
                  <a:close/>
                </a:path>
              </a:pathLst>
            </a:custGeom>
            <a:solidFill>
              <a:srgbClr val="283A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23893" y="2514793"/>
              <a:ext cx="121177" cy="179651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7772438" y="2545156"/>
              <a:ext cx="36830" cy="151130"/>
            </a:xfrm>
            <a:custGeom>
              <a:avLst/>
              <a:gdLst/>
              <a:ahLst/>
              <a:cxnLst/>
              <a:rect l="l" t="t" r="r" b="b"/>
              <a:pathLst>
                <a:path w="36829" h="151130">
                  <a:moveTo>
                    <a:pt x="33477" y="0"/>
                  </a:moveTo>
                  <a:lnTo>
                    <a:pt x="1701" y="0"/>
                  </a:lnTo>
                  <a:lnTo>
                    <a:pt x="5270" y="101663"/>
                  </a:lnTo>
                  <a:lnTo>
                    <a:pt x="30111" y="101663"/>
                  </a:lnTo>
                  <a:lnTo>
                    <a:pt x="33477" y="0"/>
                  </a:lnTo>
                  <a:close/>
                </a:path>
                <a:path w="36829" h="151130">
                  <a:moveTo>
                    <a:pt x="36207" y="128752"/>
                  </a:moveTo>
                  <a:lnTo>
                    <a:pt x="34518" y="124650"/>
                  </a:lnTo>
                  <a:lnTo>
                    <a:pt x="27787" y="118059"/>
                  </a:lnTo>
                  <a:lnTo>
                    <a:pt x="23495" y="116395"/>
                  </a:lnTo>
                  <a:lnTo>
                    <a:pt x="12979" y="116395"/>
                  </a:lnTo>
                  <a:lnTo>
                    <a:pt x="8597" y="118059"/>
                  </a:lnTo>
                  <a:lnTo>
                    <a:pt x="1714" y="124650"/>
                  </a:lnTo>
                  <a:lnTo>
                    <a:pt x="0" y="128752"/>
                  </a:lnTo>
                  <a:lnTo>
                    <a:pt x="0" y="138569"/>
                  </a:lnTo>
                  <a:lnTo>
                    <a:pt x="1714" y="142684"/>
                  </a:lnTo>
                  <a:lnTo>
                    <a:pt x="5156" y="145973"/>
                  </a:lnTo>
                  <a:lnTo>
                    <a:pt x="8597" y="149275"/>
                  </a:lnTo>
                  <a:lnTo>
                    <a:pt x="12979" y="150926"/>
                  </a:lnTo>
                  <a:lnTo>
                    <a:pt x="23495" y="150926"/>
                  </a:lnTo>
                  <a:lnTo>
                    <a:pt x="27787" y="149275"/>
                  </a:lnTo>
                  <a:lnTo>
                    <a:pt x="34518" y="142684"/>
                  </a:lnTo>
                  <a:lnTo>
                    <a:pt x="36207" y="138569"/>
                  </a:lnTo>
                  <a:lnTo>
                    <a:pt x="36207" y="1287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7613915" y="2702961"/>
            <a:ext cx="203200" cy="110489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 marR="5080">
              <a:lnSpc>
                <a:spcPts val="310"/>
              </a:lnSpc>
              <a:spcBef>
                <a:spcPts val="150"/>
              </a:spcBef>
            </a:pPr>
            <a:r>
              <a:rPr dirty="0" sz="300" b="1">
                <a:solidFill>
                  <a:srgbClr val="FFFFFF"/>
                </a:solidFill>
                <a:latin typeface="Poppins"/>
                <a:cs typeface="Poppins"/>
              </a:rPr>
              <a:t>Le </a:t>
            </a:r>
            <a:r>
              <a:rPr dirty="0" sz="300" spc="-10" b="1">
                <a:solidFill>
                  <a:srgbClr val="FFFFFF"/>
                </a:solidFill>
                <a:latin typeface="Poppins"/>
                <a:cs typeface="Poppins"/>
              </a:rPr>
              <a:t>média</a:t>
            </a:r>
            <a:r>
              <a:rPr dirty="0" sz="300" spc="50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300" spc="-10" b="1">
                <a:solidFill>
                  <a:srgbClr val="FFFFFF"/>
                </a:solidFill>
                <a:latin typeface="Poppins"/>
                <a:cs typeface="Poppins"/>
              </a:rPr>
              <a:t>agile</a:t>
            </a:r>
            <a:endParaRPr sz="300">
              <a:latin typeface="Poppins"/>
              <a:cs typeface="Poppins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7162101" y="2134435"/>
            <a:ext cx="937260" cy="937260"/>
            <a:chOff x="7162101" y="2134435"/>
            <a:chExt cx="937260" cy="937260"/>
          </a:xfrm>
        </p:grpSpPr>
        <p:sp>
          <p:nvSpPr>
            <p:cNvPr id="26" name="object 26" descr=""/>
            <p:cNvSpPr/>
            <p:nvPr/>
          </p:nvSpPr>
          <p:spPr>
            <a:xfrm>
              <a:off x="7415022" y="2313597"/>
              <a:ext cx="292100" cy="501650"/>
            </a:xfrm>
            <a:custGeom>
              <a:avLst/>
              <a:gdLst/>
              <a:ahLst/>
              <a:cxnLst/>
              <a:rect l="l" t="t" r="r" b="b"/>
              <a:pathLst>
                <a:path w="292100" h="501650">
                  <a:moveTo>
                    <a:pt x="105956" y="460248"/>
                  </a:moveTo>
                  <a:lnTo>
                    <a:pt x="0" y="193128"/>
                  </a:lnTo>
                  <a:lnTo>
                    <a:pt x="0" y="313931"/>
                  </a:lnTo>
                  <a:lnTo>
                    <a:pt x="190" y="314934"/>
                  </a:lnTo>
                  <a:lnTo>
                    <a:pt x="68516" y="492480"/>
                  </a:lnTo>
                  <a:lnTo>
                    <a:pt x="73317" y="499033"/>
                  </a:lnTo>
                  <a:lnTo>
                    <a:pt x="79921" y="501357"/>
                  </a:lnTo>
                  <a:lnTo>
                    <a:pt x="86626" y="499414"/>
                  </a:lnTo>
                  <a:lnTo>
                    <a:pt x="91694" y="493141"/>
                  </a:lnTo>
                  <a:lnTo>
                    <a:pt x="105956" y="460248"/>
                  </a:lnTo>
                  <a:close/>
                </a:path>
                <a:path w="292100" h="501650">
                  <a:moveTo>
                    <a:pt x="291630" y="26441"/>
                  </a:moveTo>
                  <a:lnTo>
                    <a:pt x="264350" y="0"/>
                  </a:lnTo>
                  <a:lnTo>
                    <a:pt x="259626" y="4762"/>
                  </a:lnTo>
                  <a:lnTo>
                    <a:pt x="253860" y="16268"/>
                  </a:lnTo>
                  <a:lnTo>
                    <a:pt x="89090" y="396709"/>
                  </a:lnTo>
                  <a:lnTo>
                    <a:pt x="109816" y="449605"/>
                  </a:lnTo>
                  <a:lnTo>
                    <a:pt x="289852" y="34328"/>
                  </a:lnTo>
                  <a:lnTo>
                    <a:pt x="291630" y="26441"/>
                  </a:lnTo>
                  <a:close/>
                </a:path>
              </a:pathLst>
            </a:custGeom>
            <a:solidFill>
              <a:srgbClr val="3DB9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245369" y="2217702"/>
              <a:ext cx="770890" cy="770890"/>
            </a:xfrm>
            <a:custGeom>
              <a:avLst/>
              <a:gdLst/>
              <a:ahLst/>
              <a:cxnLst/>
              <a:rect l="l" t="t" r="r" b="b"/>
              <a:pathLst>
                <a:path w="770890" h="770889">
                  <a:moveTo>
                    <a:pt x="385305" y="770610"/>
                  </a:moveTo>
                  <a:lnTo>
                    <a:pt x="433637" y="767608"/>
                  </a:lnTo>
                  <a:lnTo>
                    <a:pt x="480178" y="758843"/>
                  </a:lnTo>
                  <a:lnTo>
                    <a:pt x="524566" y="744675"/>
                  </a:lnTo>
                  <a:lnTo>
                    <a:pt x="566440" y="725466"/>
                  </a:lnTo>
                  <a:lnTo>
                    <a:pt x="605439" y="701577"/>
                  </a:lnTo>
                  <a:lnTo>
                    <a:pt x="641203" y="673369"/>
                  </a:lnTo>
                  <a:lnTo>
                    <a:pt x="673369" y="641203"/>
                  </a:lnTo>
                  <a:lnTo>
                    <a:pt x="701577" y="605439"/>
                  </a:lnTo>
                  <a:lnTo>
                    <a:pt x="725466" y="566440"/>
                  </a:lnTo>
                  <a:lnTo>
                    <a:pt x="744675" y="524566"/>
                  </a:lnTo>
                  <a:lnTo>
                    <a:pt x="758843" y="480178"/>
                  </a:lnTo>
                  <a:lnTo>
                    <a:pt x="767608" y="433637"/>
                  </a:lnTo>
                  <a:lnTo>
                    <a:pt x="770610" y="385305"/>
                  </a:lnTo>
                  <a:lnTo>
                    <a:pt x="767608" y="336972"/>
                  </a:lnTo>
                  <a:lnTo>
                    <a:pt x="758843" y="290432"/>
                  </a:lnTo>
                  <a:lnTo>
                    <a:pt x="744675" y="246044"/>
                  </a:lnTo>
                  <a:lnTo>
                    <a:pt x="725466" y="204170"/>
                  </a:lnTo>
                  <a:lnTo>
                    <a:pt x="701577" y="165170"/>
                  </a:lnTo>
                  <a:lnTo>
                    <a:pt x="673369" y="129407"/>
                  </a:lnTo>
                  <a:lnTo>
                    <a:pt x="641203" y="97241"/>
                  </a:lnTo>
                  <a:lnTo>
                    <a:pt x="605439" y="69033"/>
                  </a:lnTo>
                  <a:lnTo>
                    <a:pt x="566440" y="45143"/>
                  </a:lnTo>
                  <a:lnTo>
                    <a:pt x="524566" y="25935"/>
                  </a:lnTo>
                  <a:lnTo>
                    <a:pt x="480178" y="11767"/>
                  </a:lnTo>
                  <a:lnTo>
                    <a:pt x="433637" y="3002"/>
                  </a:lnTo>
                  <a:lnTo>
                    <a:pt x="385305" y="0"/>
                  </a:lnTo>
                  <a:lnTo>
                    <a:pt x="336972" y="3002"/>
                  </a:lnTo>
                  <a:lnTo>
                    <a:pt x="290432" y="11767"/>
                  </a:lnTo>
                  <a:lnTo>
                    <a:pt x="246044" y="25935"/>
                  </a:lnTo>
                  <a:lnTo>
                    <a:pt x="204170" y="45143"/>
                  </a:lnTo>
                  <a:lnTo>
                    <a:pt x="165170" y="69033"/>
                  </a:lnTo>
                  <a:lnTo>
                    <a:pt x="129407" y="97241"/>
                  </a:lnTo>
                  <a:lnTo>
                    <a:pt x="97241" y="129407"/>
                  </a:lnTo>
                  <a:lnTo>
                    <a:pt x="69033" y="165170"/>
                  </a:lnTo>
                  <a:lnTo>
                    <a:pt x="45143" y="204170"/>
                  </a:lnTo>
                  <a:lnTo>
                    <a:pt x="25935" y="246044"/>
                  </a:lnTo>
                  <a:lnTo>
                    <a:pt x="11767" y="290432"/>
                  </a:lnTo>
                  <a:lnTo>
                    <a:pt x="3002" y="336972"/>
                  </a:lnTo>
                  <a:lnTo>
                    <a:pt x="0" y="385305"/>
                  </a:lnTo>
                  <a:lnTo>
                    <a:pt x="3002" y="433637"/>
                  </a:lnTo>
                  <a:lnTo>
                    <a:pt x="11767" y="480178"/>
                  </a:lnTo>
                  <a:lnTo>
                    <a:pt x="25935" y="524566"/>
                  </a:lnTo>
                  <a:lnTo>
                    <a:pt x="45143" y="566440"/>
                  </a:lnTo>
                  <a:lnTo>
                    <a:pt x="69033" y="605439"/>
                  </a:lnTo>
                  <a:lnTo>
                    <a:pt x="97241" y="641203"/>
                  </a:lnTo>
                  <a:lnTo>
                    <a:pt x="129407" y="673369"/>
                  </a:lnTo>
                  <a:lnTo>
                    <a:pt x="165170" y="701577"/>
                  </a:lnTo>
                  <a:lnTo>
                    <a:pt x="204170" y="725466"/>
                  </a:lnTo>
                  <a:lnTo>
                    <a:pt x="246044" y="744675"/>
                  </a:lnTo>
                  <a:lnTo>
                    <a:pt x="290432" y="758843"/>
                  </a:lnTo>
                  <a:lnTo>
                    <a:pt x="336972" y="767608"/>
                  </a:lnTo>
                  <a:lnTo>
                    <a:pt x="385305" y="770610"/>
                  </a:lnTo>
                  <a:close/>
                </a:path>
              </a:pathLst>
            </a:custGeom>
            <a:ln w="32600">
              <a:solidFill>
                <a:srgbClr val="3DB9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164546" y="2136880"/>
              <a:ext cx="932815" cy="932815"/>
            </a:xfrm>
            <a:custGeom>
              <a:avLst/>
              <a:gdLst/>
              <a:ahLst/>
              <a:cxnLst/>
              <a:rect l="l" t="t" r="r" b="b"/>
              <a:pathLst>
                <a:path w="932815" h="932814">
                  <a:moveTo>
                    <a:pt x="466128" y="932256"/>
                  </a:moveTo>
                  <a:lnTo>
                    <a:pt x="513788" y="929849"/>
                  </a:lnTo>
                  <a:lnTo>
                    <a:pt x="560070" y="922786"/>
                  </a:lnTo>
                  <a:lnTo>
                    <a:pt x="604742" y="911300"/>
                  </a:lnTo>
                  <a:lnTo>
                    <a:pt x="647568" y="895626"/>
                  </a:lnTo>
                  <a:lnTo>
                    <a:pt x="688315" y="875998"/>
                  </a:lnTo>
                  <a:lnTo>
                    <a:pt x="726747" y="852650"/>
                  </a:lnTo>
                  <a:lnTo>
                    <a:pt x="762631" y="825817"/>
                  </a:lnTo>
                  <a:lnTo>
                    <a:pt x="795732" y="795732"/>
                  </a:lnTo>
                  <a:lnTo>
                    <a:pt x="825817" y="762631"/>
                  </a:lnTo>
                  <a:lnTo>
                    <a:pt x="852650" y="726747"/>
                  </a:lnTo>
                  <a:lnTo>
                    <a:pt x="875998" y="688315"/>
                  </a:lnTo>
                  <a:lnTo>
                    <a:pt x="895626" y="647568"/>
                  </a:lnTo>
                  <a:lnTo>
                    <a:pt x="911300" y="604742"/>
                  </a:lnTo>
                  <a:lnTo>
                    <a:pt x="922786" y="560070"/>
                  </a:lnTo>
                  <a:lnTo>
                    <a:pt x="929849" y="513788"/>
                  </a:lnTo>
                  <a:lnTo>
                    <a:pt x="932256" y="466128"/>
                  </a:lnTo>
                  <a:lnTo>
                    <a:pt x="929849" y="418468"/>
                  </a:lnTo>
                  <a:lnTo>
                    <a:pt x="922786" y="372185"/>
                  </a:lnTo>
                  <a:lnTo>
                    <a:pt x="911300" y="327513"/>
                  </a:lnTo>
                  <a:lnTo>
                    <a:pt x="895626" y="284687"/>
                  </a:lnTo>
                  <a:lnTo>
                    <a:pt x="875998" y="243940"/>
                  </a:lnTo>
                  <a:lnTo>
                    <a:pt x="852650" y="205508"/>
                  </a:lnTo>
                  <a:lnTo>
                    <a:pt x="825817" y="169624"/>
                  </a:lnTo>
                  <a:lnTo>
                    <a:pt x="795732" y="136523"/>
                  </a:lnTo>
                  <a:lnTo>
                    <a:pt x="762631" y="106438"/>
                  </a:lnTo>
                  <a:lnTo>
                    <a:pt x="726747" y="79605"/>
                  </a:lnTo>
                  <a:lnTo>
                    <a:pt x="688315" y="56257"/>
                  </a:lnTo>
                  <a:lnTo>
                    <a:pt x="647568" y="36629"/>
                  </a:lnTo>
                  <a:lnTo>
                    <a:pt x="604742" y="20955"/>
                  </a:lnTo>
                  <a:lnTo>
                    <a:pt x="560070" y="9469"/>
                  </a:lnTo>
                  <a:lnTo>
                    <a:pt x="513788" y="2406"/>
                  </a:lnTo>
                  <a:lnTo>
                    <a:pt x="466128" y="0"/>
                  </a:lnTo>
                  <a:lnTo>
                    <a:pt x="418468" y="2406"/>
                  </a:lnTo>
                  <a:lnTo>
                    <a:pt x="372185" y="9469"/>
                  </a:lnTo>
                  <a:lnTo>
                    <a:pt x="327513" y="20955"/>
                  </a:lnTo>
                  <a:lnTo>
                    <a:pt x="284687" y="36629"/>
                  </a:lnTo>
                  <a:lnTo>
                    <a:pt x="243940" y="56257"/>
                  </a:lnTo>
                  <a:lnTo>
                    <a:pt x="205508" y="79605"/>
                  </a:lnTo>
                  <a:lnTo>
                    <a:pt x="169624" y="106438"/>
                  </a:lnTo>
                  <a:lnTo>
                    <a:pt x="136523" y="136523"/>
                  </a:lnTo>
                  <a:lnTo>
                    <a:pt x="106438" y="169624"/>
                  </a:lnTo>
                  <a:lnTo>
                    <a:pt x="79605" y="205508"/>
                  </a:lnTo>
                  <a:lnTo>
                    <a:pt x="56257" y="243940"/>
                  </a:lnTo>
                  <a:lnTo>
                    <a:pt x="36629" y="284687"/>
                  </a:lnTo>
                  <a:lnTo>
                    <a:pt x="20955" y="327513"/>
                  </a:lnTo>
                  <a:lnTo>
                    <a:pt x="9469" y="372185"/>
                  </a:lnTo>
                  <a:lnTo>
                    <a:pt x="2406" y="418468"/>
                  </a:lnTo>
                  <a:lnTo>
                    <a:pt x="0" y="466128"/>
                  </a:lnTo>
                  <a:lnTo>
                    <a:pt x="2406" y="513788"/>
                  </a:lnTo>
                  <a:lnTo>
                    <a:pt x="9469" y="560070"/>
                  </a:lnTo>
                  <a:lnTo>
                    <a:pt x="20955" y="604742"/>
                  </a:lnTo>
                  <a:lnTo>
                    <a:pt x="36629" y="647568"/>
                  </a:lnTo>
                  <a:lnTo>
                    <a:pt x="56257" y="688315"/>
                  </a:lnTo>
                  <a:lnTo>
                    <a:pt x="79605" y="726747"/>
                  </a:lnTo>
                  <a:lnTo>
                    <a:pt x="106438" y="762631"/>
                  </a:lnTo>
                  <a:lnTo>
                    <a:pt x="136523" y="795732"/>
                  </a:lnTo>
                  <a:lnTo>
                    <a:pt x="169624" y="825817"/>
                  </a:lnTo>
                  <a:lnTo>
                    <a:pt x="205508" y="852650"/>
                  </a:lnTo>
                  <a:lnTo>
                    <a:pt x="243940" y="875998"/>
                  </a:lnTo>
                  <a:lnTo>
                    <a:pt x="284687" y="895626"/>
                  </a:lnTo>
                  <a:lnTo>
                    <a:pt x="327513" y="911300"/>
                  </a:lnTo>
                  <a:lnTo>
                    <a:pt x="372185" y="922786"/>
                  </a:lnTo>
                  <a:lnTo>
                    <a:pt x="418468" y="929849"/>
                  </a:lnTo>
                  <a:lnTo>
                    <a:pt x="466128" y="932256"/>
                  </a:lnTo>
                  <a:close/>
                </a:path>
              </a:pathLst>
            </a:custGeom>
            <a:ln w="4889">
              <a:solidFill>
                <a:srgbClr val="3DB98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2323669" y="3556627"/>
            <a:ext cx="4900930" cy="44069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dirty="0" sz="1200" b="1">
                <a:solidFill>
                  <a:srgbClr val="9BC13C"/>
                </a:solidFill>
                <a:latin typeface="Poppins"/>
                <a:cs typeface="Poppins"/>
              </a:rPr>
              <a:t>Innovation</a:t>
            </a:r>
            <a:r>
              <a:rPr dirty="0" sz="1200" spc="125" b="1">
                <a:solidFill>
                  <a:srgbClr val="9BC13C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63C80"/>
                </a:solidFill>
                <a:latin typeface="Poppins"/>
                <a:cs typeface="Poppins"/>
              </a:rPr>
              <a:t>–</a:t>
            </a:r>
            <a:r>
              <a:rPr dirty="0" sz="1200" spc="60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3EC0C3"/>
                </a:solidFill>
                <a:latin typeface="Poppins"/>
                <a:cs typeface="Poppins"/>
              </a:rPr>
              <a:t>créativité</a:t>
            </a:r>
            <a:r>
              <a:rPr dirty="0" sz="1200" spc="65">
                <a:solidFill>
                  <a:srgbClr val="3EC0C3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63C80"/>
                </a:solidFill>
                <a:latin typeface="Poppins"/>
                <a:cs typeface="Poppins"/>
              </a:rPr>
              <a:t>-</a:t>
            </a:r>
            <a:r>
              <a:rPr dirty="0" sz="1200" spc="60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263C80"/>
                </a:solidFill>
                <a:latin typeface="Poppins"/>
                <a:cs typeface="Poppins"/>
              </a:rPr>
              <a:t>agilité</a:t>
            </a:r>
            <a:r>
              <a:rPr dirty="0" sz="1200">
                <a:solidFill>
                  <a:srgbClr val="263C80"/>
                </a:solidFill>
                <a:latin typeface="Poppins"/>
                <a:cs typeface="Poppins"/>
              </a:rPr>
              <a:t>-</a:t>
            </a:r>
            <a:r>
              <a:rPr dirty="0" sz="1200" spc="65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3EC0C3"/>
                </a:solidFill>
                <a:latin typeface="Poppins"/>
                <a:cs typeface="Poppins"/>
              </a:rPr>
              <a:t>réactivité</a:t>
            </a:r>
            <a:r>
              <a:rPr dirty="0" sz="1200" spc="125" b="1">
                <a:solidFill>
                  <a:srgbClr val="3EC0C3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63C80"/>
                </a:solidFill>
                <a:latin typeface="Poppins"/>
                <a:cs typeface="Poppins"/>
              </a:rPr>
              <a:t>-</a:t>
            </a:r>
            <a:r>
              <a:rPr dirty="0" sz="1200" spc="60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63C80"/>
                </a:solidFill>
                <a:latin typeface="Poppins"/>
                <a:cs typeface="Poppins"/>
              </a:rPr>
              <a:t>local</a:t>
            </a:r>
            <a:r>
              <a:rPr dirty="0" sz="1200" spc="65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63C80"/>
                </a:solidFill>
                <a:latin typeface="Poppins"/>
                <a:cs typeface="Poppins"/>
              </a:rPr>
              <a:t>-</a:t>
            </a:r>
            <a:r>
              <a:rPr dirty="0" sz="1200" spc="60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1200" spc="-10" b="1">
                <a:solidFill>
                  <a:srgbClr val="3DB987"/>
                </a:solidFill>
                <a:latin typeface="Poppins"/>
                <a:cs typeface="Poppins"/>
              </a:rPr>
              <a:t>empathie</a:t>
            </a:r>
            <a:endParaRPr sz="1200"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dirty="0" sz="1200">
                <a:solidFill>
                  <a:srgbClr val="263C80"/>
                </a:solidFill>
                <a:latin typeface="Poppins"/>
                <a:cs typeface="Poppins"/>
              </a:rPr>
              <a:t>-</a:t>
            </a:r>
            <a:r>
              <a:rPr dirty="0" sz="1200" spc="55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3EC0C3"/>
                </a:solidFill>
                <a:latin typeface="Poppins"/>
                <a:cs typeface="Poppins"/>
              </a:rPr>
              <a:t>écoute</a:t>
            </a:r>
            <a:r>
              <a:rPr dirty="0" sz="1200" spc="45" b="1">
                <a:solidFill>
                  <a:srgbClr val="3EC0C3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63C80"/>
                </a:solidFill>
                <a:latin typeface="Poppins"/>
                <a:cs typeface="Poppins"/>
              </a:rPr>
              <a:t>-</a:t>
            </a:r>
            <a:r>
              <a:rPr dirty="0" sz="1200" spc="60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3DB987"/>
                </a:solidFill>
                <a:latin typeface="Poppins"/>
                <a:cs typeface="Poppins"/>
              </a:rPr>
              <a:t>digital</a:t>
            </a:r>
            <a:r>
              <a:rPr dirty="0" sz="1200" spc="12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63C80"/>
                </a:solidFill>
                <a:latin typeface="Poppins"/>
                <a:cs typeface="Poppins"/>
              </a:rPr>
              <a:t>-</a:t>
            </a:r>
            <a:r>
              <a:rPr dirty="0" sz="1200" spc="60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3EC0C3"/>
                </a:solidFill>
                <a:latin typeface="Poppins"/>
                <a:cs typeface="Poppins"/>
              </a:rPr>
              <a:t>présence</a:t>
            </a:r>
            <a:r>
              <a:rPr dirty="0" sz="1200" spc="120" b="1">
                <a:solidFill>
                  <a:srgbClr val="3EC0C3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63C80"/>
                </a:solidFill>
                <a:latin typeface="Poppins"/>
                <a:cs typeface="Poppins"/>
              </a:rPr>
              <a:t>-</a:t>
            </a:r>
            <a:r>
              <a:rPr dirty="0" sz="1200" spc="60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9BC13C"/>
                </a:solidFill>
                <a:latin typeface="Poppins"/>
                <a:cs typeface="Poppins"/>
              </a:rPr>
              <a:t>physique</a:t>
            </a:r>
            <a:r>
              <a:rPr dirty="0" sz="1200" spc="120" b="1">
                <a:solidFill>
                  <a:srgbClr val="9BC13C"/>
                </a:solidFill>
                <a:latin typeface="Poppins"/>
                <a:cs typeface="Poppins"/>
              </a:rPr>
              <a:t> </a:t>
            </a:r>
            <a:r>
              <a:rPr dirty="0" sz="1200">
                <a:solidFill>
                  <a:srgbClr val="263C80"/>
                </a:solidFill>
                <a:latin typeface="Poppins"/>
                <a:cs typeface="Poppins"/>
              </a:rPr>
              <a:t>-</a:t>
            </a:r>
            <a:r>
              <a:rPr dirty="0" sz="1200" spc="60">
                <a:solidFill>
                  <a:srgbClr val="263C80"/>
                </a:solidFill>
                <a:latin typeface="Poppins"/>
                <a:cs typeface="Poppins"/>
              </a:rPr>
              <a:t> </a:t>
            </a:r>
            <a:r>
              <a:rPr dirty="0" sz="1200" spc="-10" b="1">
                <a:solidFill>
                  <a:srgbClr val="263C80"/>
                </a:solidFill>
                <a:latin typeface="Poppins"/>
                <a:cs typeface="Poppins"/>
              </a:rPr>
              <a:t>visible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1373276" y="3382208"/>
            <a:ext cx="6854825" cy="779780"/>
          </a:xfrm>
          <a:custGeom>
            <a:avLst/>
            <a:gdLst/>
            <a:ahLst/>
            <a:cxnLst/>
            <a:rect l="l" t="t" r="r" b="b"/>
            <a:pathLst>
              <a:path w="6854825" h="779779">
                <a:moveTo>
                  <a:pt x="3427323" y="0"/>
                </a:moveTo>
                <a:lnTo>
                  <a:pt x="3270440" y="401"/>
                </a:lnTo>
                <a:lnTo>
                  <a:pt x="3115367" y="1592"/>
                </a:lnTo>
                <a:lnTo>
                  <a:pt x="2962256" y="3557"/>
                </a:lnTo>
                <a:lnTo>
                  <a:pt x="2811257" y="6278"/>
                </a:lnTo>
                <a:lnTo>
                  <a:pt x="2662523" y="9738"/>
                </a:lnTo>
                <a:lnTo>
                  <a:pt x="2516205" y="13920"/>
                </a:lnTo>
                <a:lnTo>
                  <a:pt x="2372453" y="18806"/>
                </a:lnTo>
                <a:lnTo>
                  <a:pt x="2231419" y="24380"/>
                </a:lnTo>
                <a:lnTo>
                  <a:pt x="2093254" y="30624"/>
                </a:lnTo>
                <a:lnTo>
                  <a:pt x="1958110" y="37521"/>
                </a:lnTo>
                <a:lnTo>
                  <a:pt x="1826137" y="45053"/>
                </a:lnTo>
                <a:lnTo>
                  <a:pt x="1697487" y="53205"/>
                </a:lnTo>
                <a:lnTo>
                  <a:pt x="1572312" y="61957"/>
                </a:lnTo>
                <a:lnTo>
                  <a:pt x="1450761" y="71294"/>
                </a:lnTo>
                <a:lnTo>
                  <a:pt x="1332988" y="81198"/>
                </a:lnTo>
                <a:lnTo>
                  <a:pt x="1219142" y="91651"/>
                </a:lnTo>
                <a:lnTo>
                  <a:pt x="1109375" y="102638"/>
                </a:lnTo>
                <a:lnTo>
                  <a:pt x="1003839" y="114139"/>
                </a:lnTo>
                <a:lnTo>
                  <a:pt x="902685" y="126139"/>
                </a:lnTo>
                <a:lnTo>
                  <a:pt x="853798" y="132320"/>
                </a:lnTo>
                <a:lnTo>
                  <a:pt x="806063" y="138620"/>
                </a:lnTo>
                <a:lnTo>
                  <a:pt x="759499" y="145035"/>
                </a:lnTo>
                <a:lnTo>
                  <a:pt x="714125" y="151564"/>
                </a:lnTo>
                <a:lnTo>
                  <a:pt x="669960" y="158205"/>
                </a:lnTo>
                <a:lnTo>
                  <a:pt x="627023" y="164956"/>
                </a:lnTo>
                <a:lnTo>
                  <a:pt x="585332" y="171814"/>
                </a:lnTo>
                <a:lnTo>
                  <a:pt x="544907" y="178776"/>
                </a:lnTo>
                <a:lnTo>
                  <a:pt x="505767" y="185842"/>
                </a:lnTo>
                <a:lnTo>
                  <a:pt x="467930" y="193009"/>
                </a:lnTo>
                <a:lnTo>
                  <a:pt x="396241" y="207637"/>
                </a:lnTo>
                <a:lnTo>
                  <a:pt x="329992" y="222643"/>
                </a:lnTo>
                <a:lnTo>
                  <a:pt x="269336" y="238010"/>
                </a:lnTo>
                <a:lnTo>
                  <a:pt x="214421" y="253719"/>
                </a:lnTo>
                <a:lnTo>
                  <a:pt x="165401" y="269756"/>
                </a:lnTo>
                <a:lnTo>
                  <a:pt x="122427" y="286101"/>
                </a:lnTo>
                <a:lnTo>
                  <a:pt x="85649" y="302738"/>
                </a:lnTo>
                <a:lnTo>
                  <a:pt x="42431" y="328203"/>
                </a:lnTo>
                <a:lnTo>
                  <a:pt x="14006" y="354228"/>
                </a:lnTo>
                <a:lnTo>
                  <a:pt x="0" y="389699"/>
                </a:lnTo>
                <a:lnTo>
                  <a:pt x="884" y="398642"/>
                </a:lnTo>
                <a:lnTo>
                  <a:pt x="21806" y="433901"/>
                </a:lnTo>
                <a:lnTo>
                  <a:pt x="55218" y="459745"/>
                </a:lnTo>
                <a:lnTo>
                  <a:pt x="103254" y="485009"/>
                </a:lnTo>
                <a:lnTo>
                  <a:pt x="143149" y="501502"/>
                </a:lnTo>
                <a:lnTo>
                  <a:pt x="189165" y="517694"/>
                </a:lnTo>
                <a:lnTo>
                  <a:pt x="241151" y="533568"/>
                </a:lnTo>
                <a:lnTo>
                  <a:pt x="298956" y="549108"/>
                </a:lnTo>
                <a:lnTo>
                  <a:pt x="362427" y="564296"/>
                </a:lnTo>
                <a:lnTo>
                  <a:pt x="431415" y="579114"/>
                </a:lnTo>
                <a:lnTo>
                  <a:pt x="505767" y="593546"/>
                </a:lnTo>
                <a:lnTo>
                  <a:pt x="544907" y="600612"/>
                </a:lnTo>
                <a:lnTo>
                  <a:pt x="585332" y="607575"/>
                </a:lnTo>
                <a:lnTo>
                  <a:pt x="627023" y="614432"/>
                </a:lnTo>
                <a:lnTo>
                  <a:pt x="669960" y="621183"/>
                </a:lnTo>
                <a:lnTo>
                  <a:pt x="714125" y="627823"/>
                </a:lnTo>
                <a:lnTo>
                  <a:pt x="759499" y="634352"/>
                </a:lnTo>
                <a:lnTo>
                  <a:pt x="806063" y="640768"/>
                </a:lnTo>
                <a:lnTo>
                  <a:pt x="853798" y="647067"/>
                </a:lnTo>
                <a:lnTo>
                  <a:pt x="902685" y="653248"/>
                </a:lnTo>
                <a:lnTo>
                  <a:pt x="1003839" y="665248"/>
                </a:lnTo>
                <a:lnTo>
                  <a:pt x="1109375" y="676749"/>
                </a:lnTo>
                <a:lnTo>
                  <a:pt x="1219142" y="687735"/>
                </a:lnTo>
                <a:lnTo>
                  <a:pt x="1332988" y="698188"/>
                </a:lnTo>
                <a:lnTo>
                  <a:pt x="1450761" y="708092"/>
                </a:lnTo>
                <a:lnTo>
                  <a:pt x="1572312" y="717429"/>
                </a:lnTo>
                <a:lnTo>
                  <a:pt x="1697487" y="726181"/>
                </a:lnTo>
                <a:lnTo>
                  <a:pt x="1826137" y="734332"/>
                </a:lnTo>
                <a:lnTo>
                  <a:pt x="1958110" y="741865"/>
                </a:lnTo>
                <a:lnTo>
                  <a:pt x="2093254" y="748762"/>
                </a:lnTo>
                <a:lnTo>
                  <a:pt x="2231419" y="755006"/>
                </a:lnTo>
                <a:lnTo>
                  <a:pt x="2372453" y="760579"/>
                </a:lnTo>
                <a:lnTo>
                  <a:pt x="2516205" y="765466"/>
                </a:lnTo>
                <a:lnTo>
                  <a:pt x="2662523" y="769647"/>
                </a:lnTo>
                <a:lnTo>
                  <a:pt x="2811257" y="773107"/>
                </a:lnTo>
                <a:lnTo>
                  <a:pt x="2962256" y="775828"/>
                </a:lnTo>
                <a:lnTo>
                  <a:pt x="3115367" y="777793"/>
                </a:lnTo>
                <a:lnTo>
                  <a:pt x="3270440" y="778985"/>
                </a:lnTo>
                <a:lnTo>
                  <a:pt x="3427323" y="779386"/>
                </a:lnTo>
                <a:lnTo>
                  <a:pt x="3584207" y="778985"/>
                </a:lnTo>
                <a:lnTo>
                  <a:pt x="3739279" y="777793"/>
                </a:lnTo>
                <a:lnTo>
                  <a:pt x="3892391" y="775828"/>
                </a:lnTo>
                <a:lnTo>
                  <a:pt x="4043389" y="773107"/>
                </a:lnTo>
                <a:lnTo>
                  <a:pt x="4192123" y="769647"/>
                </a:lnTo>
                <a:lnTo>
                  <a:pt x="4338442" y="765466"/>
                </a:lnTo>
                <a:lnTo>
                  <a:pt x="4482193" y="760579"/>
                </a:lnTo>
                <a:lnTo>
                  <a:pt x="4623227" y="755006"/>
                </a:lnTo>
                <a:lnTo>
                  <a:pt x="4761392" y="748762"/>
                </a:lnTo>
                <a:lnTo>
                  <a:pt x="4896537" y="741865"/>
                </a:lnTo>
                <a:lnTo>
                  <a:pt x="5028509" y="734332"/>
                </a:lnTo>
                <a:lnTo>
                  <a:pt x="5157159" y="726181"/>
                </a:lnTo>
                <a:lnTo>
                  <a:pt x="5282335" y="717429"/>
                </a:lnTo>
                <a:lnTo>
                  <a:pt x="5403885" y="708092"/>
                </a:lnTo>
                <a:lnTo>
                  <a:pt x="5521658" y="698188"/>
                </a:lnTo>
                <a:lnTo>
                  <a:pt x="5635504" y="687735"/>
                </a:lnTo>
                <a:lnTo>
                  <a:pt x="5745271" y="676749"/>
                </a:lnTo>
                <a:lnTo>
                  <a:pt x="5850807" y="665248"/>
                </a:lnTo>
                <a:lnTo>
                  <a:pt x="5951962" y="653248"/>
                </a:lnTo>
                <a:lnTo>
                  <a:pt x="6000848" y="647067"/>
                </a:lnTo>
                <a:lnTo>
                  <a:pt x="6048583" y="640768"/>
                </a:lnTo>
                <a:lnTo>
                  <a:pt x="6095147" y="634352"/>
                </a:lnTo>
                <a:lnTo>
                  <a:pt x="6140521" y="627823"/>
                </a:lnTo>
                <a:lnTo>
                  <a:pt x="6184686" y="621183"/>
                </a:lnTo>
                <a:lnTo>
                  <a:pt x="6227623" y="614432"/>
                </a:lnTo>
                <a:lnTo>
                  <a:pt x="6269314" y="607575"/>
                </a:lnTo>
                <a:lnTo>
                  <a:pt x="6309739" y="600612"/>
                </a:lnTo>
                <a:lnTo>
                  <a:pt x="6348879" y="593546"/>
                </a:lnTo>
                <a:lnTo>
                  <a:pt x="6386717" y="586380"/>
                </a:lnTo>
                <a:lnTo>
                  <a:pt x="6458405" y="571752"/>
                </a:lnTo>
                <a:lnTo>
                  <a:pt x="6524654" y="556747"/>
                </a:lnTo>
                <a:lnTo>
                  <a:pt x="6585311" y="541381"/>
                </a:lnTo>
                <a:lnTo>
                  <a:pt x="6640225" y="525672"/>
                </a:lnTo>
                <a:lnTo>
                  <a:pt x="6689245" y="509636"/>
                </a:lnTo>
                <a:lnTo>
                  <a:pt x="6732219" y="493292"/>
                </a:lnTo>
                <a:lnTo>
                  <a:pt x="6768998" y="476656"/>
                </a:lnTo>
                <a:lnTo>
                  <a:pt x="6812215" y="451192"/>
                </a:lnTo>
                <a:lnTo>
                  <a:pt x="6840640" y="425168"/>
                </a:lnTo>
                <a:lnTo>
                  <a:pt x="6854647" y="389699"/>
                </a:lnTo>
                <a:lnTo>
                  <a:pt x="6853762" y="380755"/>
                </a:lnTo>
                <a:lnTo>
                  <a:pt x="6832841" y="345494"/>
                </a:lnTo>
                <a:lnTo>
                  <a:pt x="6799428" y="319650"/>
                </a:lnTo>
                <a:lnTo>
                  <a:pt x="6751393" y="294384"/>
                </a:lnTo>
                <a:lnTo>
                  <a:pt x="6711497" y="277891"/>
                </a:lnTo>
                <a:lnTo>
                  <a:pt x="6665481" y="261698"/>
                </a:lnTo>
                <a:lnTo>
                  <a:pt x="6613495" y="245823"/>
                </a:lnTo>
                <a:lnTo>
                  <a:pt x="6555691" y="230282"/>
                </a:lnTo>
                <a:lnTo>
                  <a:pt x="6492219" y="215094"/>
                </a:lnTo>
                <a:lnTo>
                  <a:pt x="6423232" y="200275"/>
                </a:lnTo>
                <a:lnTo>
                  <a:pt x="6348879" y="185842"/>
                </a:lnTo>
                <a:lnTo>
                  <a:pt x="6309739" y="178776"/>
                </a:lnTo>
                <a:lnTo>
                  <a:pt x="6269314" y="171814"/>
                </a:lnTo>
                <a:lnTo>
                  <a:pt x="6227623" y="164956"/>
                </a:lnTo>
                <a:lnTo>
                  <a:pt x="6184686" y="158205"/>
                </a:lnTo>
                <a:lnTo>
                  <a:pt x="6140521" y="151564"/>
                </a:lnTo>
                <a:lnTo>
                  <a:pt x="6095147" y="145035"/>
                </a:lnTo>
                <a:lnTo>
                  <a:pt x="6048583" y="138620"/>
                </a:lnTo>
                <a:lnTo>
                  <a:pt x="6000848" y="132320"/>
                </a:lnTo>
                <a:lnTo>
                  <a:pt x="5951962" y="126139"/>
                </a:lnTo>
                <a:lnTo>
                  <a:pt x="5850807" y="114139"/>
                </a:lnTo>
                <a:lnTo>
                  <a:pt x="5745271" y="102638"/>
                </a:lnTo>
                <a:lnTo>
                  <a:pt x="5635504" y="91651"/>
                </a:lnTo>
                <a:lnTo>
                  <a:pt x="5521658" y="81198"/>
                </a:lnTo>
                <a:lnTo>
                  <a:pt x="5403885" y="71294"/>
                </a:lnTo>
                <a:lnTo>
                  <a:pt x="5282335" y="61957"/>
                </a:lnTo>
                <a:lnTo>
                  <a:pt x="5157159" y="53205"/>
                </a:lnTo>
                <a:lnTo>
                  <a:pt x="5028509" y="45053"/>
                </a:lnTo>
                <a:lnTo>
                  <a:pt x="4896537" y="37521"/>
                </a:lnTo>
                <a:lnTo>
                  <a:pt x="4761392" y="30624"/>
                </a:lnTo>
                <a:lnTo>
                  <a:pt x="4623227" y="24380"/>
                </a:lnTo>
                <a:lnTo>
                  <a:pt x="4482193" y="18806"/>
                </a:lnTo>
                <a:lnTo>
                  <a:pt x="4338442" y="13920"/>
                </a:lnTo>
                <a:lnTo>
                  <a:pt x="4192123" y="9738"/>
                </a:lnTo>
                <a:lnTo>
                  <a:pt x="4043389" y="6278"/>
                </a:lnTo>
                <a:lnTo>
                  <a:pt x="3892391" y="3557"/>
                </a:lnTo>
                <a:lnTo>
                  <a:pt x="3739279" y="1592"/>
                </a:lnTo>
                <a:lnTo>
                  <a:pt x="3584207" y="401"/>
                </a:lnTo>
                <a:lnTo>
                  <a:pt x="3427323" y="0"/>
                </a:lnTo>
                <a:close/>
              </a:path>
            </a:pathLst>
          </a:custGeom>
          <a:solidFill>
            <a:srgbClr val="231F20">
              <a:alpha val="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1604600" y="4391599"/>
            <a:ext cx="3299460" cy="17106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3975">
              <a:lnSpc>
                <a:spcPct val="119900"/>
              </a:lnSpc>
              <a:spcBef>
                <a:spcPts val="100"/>
              </a:spcBef>
            </a:pPr>
            <a:r>
              <a:rPr dirty="0" sz="1100" b="1">
                <a:solidFill>
                  <a:srgbClr val="3DB987"/>
                </a:solidFill>
                <a:latin typeface="Poppins"/>
                <a:cs typeface="Poppins"/>
              </a:rPr>
              <a:t>Nous</a:t>
            </a:r>
            <a:r>
              <a:rPr dirty="0" sz="1100" spc="-1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3DB987"/>
                </a:solidFill>
                <a:latin typeface="Poppins"/>
                <a:cs typeface="Poppins"/>
              </a:rPr>
              <a:t>avons</a:t>
            </a:r>
            <a:r>
              <a:rPr dirty="0" sz="1100" spc="-1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3DB987"/>
                </a:solidFill>
                <a:latin typeface="Poppins"/>
                <a:cs typeface="Poppins"/>
              </a:rPr>
              <a:t>réussi</a:t>
            </a:r>
            <a:r>
              <a:rPr dirty="0" sz="1100" spc="-1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3DB987"/>
                </a:solidFill>
                <a:latin typeface="Poppins"/>
                <a:cs typeface="Poppins"/>
              </a:rPr>
              <a:t>à</a:t>
            </a:r>
            <a:r>
              <a:rPr dirty="0" sz="1100" spc="-1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3DB987"/>
                </a:solidFill>
                <a:latin typeface="Poppins"/>
                <a:cs typeface="Poppins"/>
              </a:rPr>
              <a:t>répondre</a:t>
            </a:r>
            <a:r>
              <a:rPr dirty="0" sz="1100" spc="-1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3DB987"/>
                </a:solidFill>
                <a:latin typeface="Poppins"/>
                <a:cs typeface="Poppins"/>
              </a:rPr>
              <a:t>à</a:t>
            </a:r>
            <a:r>
              <a:rPr dirty="0" sz="1100" spc="-1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3DB987"/>
                </a:solidFill>
                <a:latin typeface="Poppins"/>
                <a:cs typeface="Poppins"/>
              </a:rPr>
              <a:t>ces</a:t>
            </a:r>
            <a:r>
              <a:rPr dirty="0" sz="1100" spc="-1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100" spc="-10" b="1">
                <a:solidFill>
                  <a:srgbClr val="3DB987"/>
                </a:solidFill>
                <a:latin typeface="Poppins"/>
                <a:cs typeface="Poppins"/>
              </a:rPr>
              <a:t>besoins… </a:t>
            </a:r>
            <a:r>
              <a:rPr dirty="0" sz="1100" b="1">
                <a:solidFill>
                  <a:srgbClr val="3DB987"/>
                </a:solidFill>
                <a:latin typeface="Poppins"/>
                <a:cs typeface="Poppins"/>
              </a:rPr>
              <a:t>et</a:t>
            </a:r>
            <a:r>
              <a:rPr dirty="0" sz="1100" spc="-1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3DB987"/>
                </a:solidFill>
                <a:latin typeface="Poppins"/>
                <a:cs typeface="Poppins"/>
              </a:rPr>
              <a:t>avons</a:t>
            </a:r>
            <a:r>
              <a:rPr dirty="0" sz="1100" spc="-1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3DB987"/>
                </a:solidFill>
                <a:latin typeface="Poppins"/>
                <a:cs typeface="Poppins"/>
              </a:rPr>
              <a:t>permis</a:t>
            </a:r>
            <a:r>
              <a:rPr dirty="0" sz="1100" spc="-1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3DB987"/>
                </a:solidFill>
                <a:latin typeface="Poppins"/>
                <a:cs typeface="Poppins"/>
              </a:rPr>
              <a:t>au</a:t>
            </a:r>
            <a:r>
              <a:rPr dirty="0" sz="1100" spc="-1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3DB987"/>
                </a:solidFill>
                <a:latin typeface="Poppins"/>
                <a:cs typeface="Poppins"/>
              </a:rPr>
              <a:t>CNM</a:t>
            </a:r>
            <a:r>
              <a:rPr dirty="0" sz="1100" spc="-1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3DB987"/>
                </a:solidFill>
                <a:latin typeface="Poppins"/>
                <a:cs typeface="Poppins"/>
              </a:rPr>
              <a:t>de</a:t>
            </a:r>
            <a:r>
              <a:rPr dirty="0" sz="1100" spc="-1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100" spc="-50" b="1">
                <a:solidFill>
                  <a:srgbClr val="3DB987"/>
                </a:solidFill>
                <a:latin typeface="Poppins"/>
                <a:cs typeface="Poppins"/>
              </a:rPr>
              <a:t>:</a:t>
            </a:r>
            <a:endParaRPr sz="1100">
              <a:latin typeface="Poppins"/>
              <a:cs typeface="Poppins"/>
            </a:endParaRPr>
          </a:p>
          <a:p>
            <a:pPr algn="just" marL="95885" marR="5080" indent="-83820">
              <a:lnSpc>
                <a:spcPts val="1450"/>
              </a:lnSpc>
              <a:spcBef>
                <a:spcPts val="70"/>
              </a:spcBef>
              <a:buClr>
                <a:srgbClr val="3EC0C3"/>
              </a:buClr>
              <a:buChar char="&gt;"/>
              <a:tabLst>
                <a:tab pos="97155" algn="l"/>
              </a:tabLst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gagner</a:t>
            </a:r>
            <a:r>
              <a:rPr dirty="0" sz="800" spc="6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du</a:t>
            </a:r>
            <a:r>
              <a:rPr dirty="0" sz="800" spc="7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temps</a:t>
            </a:r>
            <a:r>
              <a:rPr dirty="0" sz="800" spc="11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:</a:t>
            </a:r>
            <a:r>
              <a:rPr dirty="0" sz="800" spc="8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1</a:t>
            </a:r>
            <a:r>
              <a:rPr dirty="0" sz="800" spc="8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mi-temps</a:t>
            </a:r>
            <a:r>
              <a:rPr dirty="0" sz="800" spc="8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VS</a:t>
            </a:r>
            <a:r>
              <a:rPr dirty="0" sz="800" spc="8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un</a:t>
            </a:r>
            <a:r>
              <a:rPr dirty="0" sz="800" spc="8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temps</a:t>
            </a:r>
            <a:r>
              <a:rPr dirty="0" sz="800" spc="8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plein</a:t>
            </a:r>
            <a:r>
              <a:rPr dirty="0" sz="800" spc="8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qui</a:t>
            </a:r>
            <a:r>
              <a:rPr dirty="0" sz="800" spc="8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gère</a:t>
            </a:r>
            <a:r>
              <a:rPr dirty="0" sz="800" spc="8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Poppins"/>
                <a:cs typeface="Poppins"/>
              </a:rPr>
              <a:t>la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 	comm’</a:t>
            </a:r>
            <a:r>
              <a:rPr dirty="0" sz="800" spc="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800" spc="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son</a:t>
            </a:r>
            <a:r>
              <a:rPr dirty="0" sz="800" spc="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temps</a:t>
            </a:r>
            <a:r>
              <a:rPr dirty="0" sz="800" spc="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est</a:t>
            </a:r>
            <a:r>
              <a:rPr dirty="0" sz="800" spc="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donc</a:t>
            </a:r>
            <a:r>
              <a:rPr dirty="0" sz="800" spc="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utilisé</a:t>
            </a:r>
            <a:r>
              <a:rPr dirty="0" sz="800" spc="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à</a:t>
            </a:r>
            <a:r>
              <a:rPr dirty="0" sz="800" spc="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des</a:t>
            </a:r>
            <a:r>
              <a:rPr dirty="0" sz="800" spc="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tâches</a:t>
            </a:r>
            <a:r>
              <a:rPr dirty="0" sz="800" spc="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à</a:t>
            </a:r>
            <a:r>
              <a:rPr dirty="0" sz="800" spc="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plus</a:t>
            </a:r>
            <a:r>
              <a:rPr dirty="0" sz="800" spc="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forte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	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valeur</a:t>
            </a:r>
            <a:r>
              <a:rPr dirty="0" sz="800" spc="8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ajoutée</a:t>
            </a:r>
            <a:r>
              <a:rPr dirty="0" sz="800" spc="9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60">
                <a:solidFill>
                  <a:srgbClr val="231F20"/>
                </a:solidFill>
                <a:latin typeface="Poppins"/>
                <a:cs typeface="Poppins"/>
              </a:rPr>
              <a:t>;</a:t>
            </a:r>
            <a:endParaRPr sz="800">
              <a:latin typeface="Poppins"/>
              <a:cs typeface="Poppins"/>
            </a:endParaRPr>
          </a:p>
          <a:p>
            <a:pPr algn="just" marL="95885" marR="5080" indent="-83820">
              <a:lnSpc>
                <a:spcPts val="1450"/>
              </a:lnSpc>
              <a:buClr>
                <a:srgbClr val="3EC0C3"/>
              </a:buClr>
              <a:buChar char="&gt;"/>
              <a:tabLst>
                <a:tab pos="97155" algn="l"/>
              </a:tabLst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donner</a:t>
            </a:r>
            <a:r>
              <a:rPr dirty="0" sz="800" spc="8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une</a:t>
            </a:r>
            <a:r>
              <a:rPr dirty="0" sz="800" spc="8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meilleure</a:t>
            </a:r>
            <a:r>
              <a:rPr dirty="0" sz="800" spc="8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image</a:t>
            </a:r>
            <a:r>
              <a:rPr dirty="0" sz="800" spc="114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:</a:t>
            </a:r>
            <a:r>
              <a:rPr dirty="0" sz="800" spc="9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format</a:t>
            </a:r>
            <a:r>
              <a:rPr dirty="0" sz="800" spc="9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immersif</a:t>
            </a:r>
            <a:r>
              <a:rPr dirty="0" sz="800" spc="9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800" spc="9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l’écran,</a:t>
            </a:r>
            <a:r>
              <a:rPr dirty="0" sz="800" spc="9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Poppins"/>
                <a:cs typeface="Poppins"/>
              </a:rPr>
              <a:t>au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 	centre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&gt;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le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premier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accueil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est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«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BEAU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»</a:t>
            </a:r>
            <a:r>
              <a:rPr dirty="0" sz="800" spc="5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Poppins"/>
                <a:cs typeface="Poppins"/>
              </a:rPr>
              <a:t>;</a:t>
            </a:r>
            <a:endParaRPr sz="800">
              <a:latin typeface="Poppins"/>
              <a:cs typeface="Poppins"/>
            </a:endParaRPr>
          </a:p>
          <a:p>
            <a:pPr algn="just" marL="95885" marR="5080" indent="-83820">
              <a:lnSpc>
                <a:spcPts val="1450"/>
              </a:lnSpc>
              <a:buClr>
                <a:srgbClr val="3EC0C3"/>
              </a:buClr>
              <a:buChar char="&gt;"/>
              <a:tabLst>
                <a:tab pos="97155" algn="l"/>
              </a:tabLst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être</a:t>
            </a:r>
            <a:r>
              <a:rPr dirty="0" sz="800" spc="9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plus</a:t>
            </a:r>
            <a:r>
              <a:rPr dirty="0" sz="800" spc="9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réactif</a:t>
            </a:r>
            <a:r>
              <a:rPr dirty="0" sz="800" spc="12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:</a:t>
            </a:r>
            <a:r>
              <a:rPr dirty="0" sz="800" spc="11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possibilité</a:t>
            </a:r>
            <a:r>
              <a:rPr dirty="0" sz="800" spc="10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quasi</a:t>
            </a:r>
            <a:r>
              <a:rPr dirty="0" sz="800" spc="10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immédiatement</a:t>
            </a:r>
            <a:r>
              <a:rPr dirty="0" sz="800" spc="10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800" spc="11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chan-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	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ger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un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message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(résultats,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menu,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etc.)</a:t>
            </a:r>
            <a:r>
              <a:rPr dirty="0" sz="800" spc="3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Poppins"/>
                <a:cs typeface="Poppins"/>
              </a:rPr>
              <a:t>;</a:t>
            </a:r>
            <a:endParaRPr sz="800">
              <a:latin typeface="Poppins"/>
              <a:cs typeface="Poppins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015492" y="4365381"/>
            <a:ext cx="3299460" cy="1315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95885" marR="5080" indent="-83820">
              <a:lnSpc>
                <a:spcPct val="151100"/>
              </a:lnSpc>
              <a:spcBef>
                <a:spcPts val="95"/>
              </a:spcBef>
              <a:buClr>
                <a:srgbClr val="3EC0C3"/>
              </a:buClr>
              <a:buChar char="&gt;"/>
              <a:tabLst>
                <a:tab pos="97155" algn="l"/>
              </a:tabLst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plus</a:t>
            </a:r>
            <a:r>
              <a:rPr dirty="0" sz="800" spc="5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responsable</a:t>
            </a:r>
            <a:r>
              <a:rPr dirty="0" sz="800" spc="9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:</a:t>
            </a:r>
            <a:r>
              <a:rPr dirty="0" sz="800" spc="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on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jette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moins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documents,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on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imprime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	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moins</a:t>
            </a:r>
            <a:r>
              <a:rPr dirty="0" sz="800" spc="8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800" spc="9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donc</a:t>
            </a:r>
            <a:r>
              <a:rPr dirty="0" sz="800" spc="8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on</a:t>
            </a:r>
            <a:r>
              <a:rPr dirty="0" sz="800" spc="9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polue</a:t>
            </a:r>
            <a:r>
              <a:rPr dirty="0" sz="800" spc="8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moins.</a:t>
            </a:r>
            <a:r>
              <a:rPr dirty="0" sz="800" spc="9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Des</a:t>
            </a:r>
            <a:r>
              <a:rPr dirty="0" sz="800" spc="8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développements</a:t>
            </a:r>
            <a:r>
              <a:rPr dirty="0" sz="800" spc="9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sont</a:t>
            </a:r>
            <a:r>
              <a:rPr dirty="0" sz="800" spc="8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Poppins"/>
                <a:cs typeface="Poppins"/>
              </a:rPr>
              <a:t>en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 	cours</a:t>
            </a:r>
            <a:r>
              <a:rPr dirty="0" sz="800" spc="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avec</a:t>
            </a:r>
            <a:r>
              <a:rPr dirty="0" sz="800" spc="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le</a:t>
            </a:r>
            <a:r>
              <a:rPr dirty="0" sz="800" spc="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CNM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pour</a:t>
            </a:r>
            <a:r>
              <a:rPr dirty="0" sz="800" spc="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le</a:t>
            </a:r>
            <a:r>
              <a:rPr dirty="0" sz="800" spc="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IOT</a:t>
            </a:r>
            <a:r>
              <a:rPr dirty="0" sz="800" spc="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RSE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Poppins"/>
                <a:cs typeface="Poppins"/>
              </a:rPr>
              <a:t>;</a:t>
            </a:r>
            <a:endParaRPr sz="800">
              <a:latin typeface="Poppins"/>
              <a:cs typeface="Poppins"/>
            </a:endParaRPr>
          </a:p>
          <a:p>
            <a:pPr algn="just" marL="95885" marR="5080" indent="-83820">
              <a:lnSpc>
                <a:spcPct val="151100"/>
              </a:lnSpc>
              <a:buClr>
                <a:srgbClr val="3EC0C3"/>
              </a:buClr>
              <a:buChar char="&gt;"/>
              <a:tabLst>
                <a:tab pos="97155" algn="l"/>
              </a:tabLst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précurseur</a:t>
            </a:r>
            <a:r>
              <a:rPr dirty="0" sz="800" spc="21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:</a:t>
            </a:r>
            <a:r>
              <a:rPr dirty="0" sz="800" spc="19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inédit,</a:t>
            </a:r>
            <a:r>
              <a:rPr dirty="0" sz="800" spc="19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le</a:t>
            </a:r>
            <a:r>
              <a:rPr dirty="0" sz="800" spc="20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sujet</a:t>
            </a:r>
            <a:r>
              <a:rPr dirty="0" sz="800" spc="19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est</a:t>
            </a:r>
            <a:r>
              <a:rPr dirty="0" sz="800" spc="19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lancé</a:t>
            </a:r>
            <a:r>
              <a:rPr dirty="0" sz="800" spc="19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depuis</a:t>
            </a:r>
            <a:r>
              <a:rPr dirty="0" sz="800" spc="20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cette</a:t>
            </a:r>
            <a:r>
              <a:rPr dirty="0" sz="800" spc="19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année</a:t>
            </a:r>
            <a:r>
              <a:rPr dirty="0" sz="800" spc="19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Poppins"/>
                <a:cs typeface="Poppins"/>
              </a:rPr>
              <a:t>&gt;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 	la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seule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entreprise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qui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lies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l’expertise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comm’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à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la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technique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Poppins"/>
                <a:cs typeface="Poppins"/>
              </a:rPr>
              <a:t>;</a:t>
            </a:r>
            <a:endParaRPr sz="800">
              <a:latin typeface="Poppins"/>
              <a:cs typeface="Poppins"/>
            </a:endParaRPr>
          </a:p>
          <a:p>
            <a:pPr algn="just" marL="95885" marR="5080" indent="-83820">
              <a:lnSpc>
                <a:spcPct val="151100"/>
              </a:lnSpc>
              <a:buClr>
                <a:srgbClr val="3EC0C3"/>
              </a:buClr>
              <a:buChar char="&gt;"/>
              <a:tabLst>
                <a:tab pos="97155" algn="l"/>
              </a:tabLst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être</a:t>
            </a:r>
            <a:r>
              <a:rPr dirty="0" sz="800" spc="6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plus</a:t>
            </a:r>
            <a:r>
              <a:rPr dirty="0" sz="800" spc="6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sécure</a:t>
            </a:r>
            <a:r>
              <a:rPr dirty="0" sz="800" spc="9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:</a:t>
            </a:r>
            <a:r>
              <a:rPr dirty="0" sz="800" spc="8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le</a:t>
            </a:r>
            <a:r>
              <a:rPr dirty="0" sz="800" spc="7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contrôle</a:t>
            </a:r>
            <a:r>
              <a:rPr dirty="0" sz="800" spc="8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des</a:t>
            </a:r>
            <a:r>
              <a:rPr dirty="0" sz="800" spc="7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infos</a:t>
            </a:r>
            <a:r>
              <a:rPr dirty="0" sz="800" spc="8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se</a:t>
            </a:r>
            <a:r>
              <a:rPr dirty="0" sz="800" spc="8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fait</a:t>
            </a:r>
            <a:r>
              <a:rPr dirty="0" sz="800" spc="7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à</a:t>
            </a:r>
            <a:r>
              <a:rPr dirty="0" sz="800" spc="8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distance…</a:t>
            </a:r>
            <a:r>
              <a:rPr dirty="0" sz="800" spc="7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Poppins"/>
                <a:cs typeface="Poppins"/>
              </a:rPr>
              <a:t>via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 	un</a:t>
            </a:r>
            <a:r>
              <a:rPr dirty="0" sz="800" spc="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logiciel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personnalisé.</a:t>
            </a:r>
            <a:endParaRPr sz="8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854" y="6015075"/>
            <a:ext cx="8499395" cy="53057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1184275" cy="2449195"/>
            <a:chOff x="0" y="0"/>
            <a:chExt cx="1184275" cy="244919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089025" cy="2449195"/>
            </a:xfrm>
            <a:custGeom>
              <a:avLst/>
              <a:gdLst/>
              <a:ahLst/>
              <a:cxnLst/>
              <a:rect l="l" t="t" r="r" b="b"/>
              <a:pathLst>
                <a:path w="1089025" h="2449195">
                  <a:moveTo>
                    <a:pt x="1088431" y="0"/>
                  </a:moveTo>
                  <a:lnTo>
                    <a:pt x="0" y="0"/>
                  </a:lnTo>
                  <a:lnTo>
                    <a:pt x="0" y="2448987"/>
                  </a:lnTo>
                  <a:lnTo>
                    <a:pt x="1088431" y="0"/>
                  </a:lnTo>
                  <a:close/>
                </a:path>
              </a:pathLst>
            </a:custGeom>
            <a:solidFill>
              <a:srgbClr val="263C7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46229" y="624739"/>
              <a:ext cx="832485" cy="842644"/>
            </a:xfrm>
            <a:custGeom>
              <a:avLst/>
              <a:gdLst/>
              <a:ahLst/>
              <a:cxnLst/>
              <a:rect l="l" t="t" r="r" b="b"/>
              <a:pathLst>
                <a:path w="832485" h="842644">
                  <a:moveTo>
                    <a:pt x="774001" y="842365"/>
                  </a:moveTo>
                  <a:lnTo>
                    <a:pt x="58216" y="842365"/>
                  </a:lnTo>
                  <a:lnTo>
                    <a:pt x="35554" y="837791"/>
                  </a:lnTo>
                  <a:lnTo>
                    <a:pt x="17049" y="825315"/>
                  </a:lnTo>
                  <a:lnTo>
                    <a:pt x="4574" y="806811"/>
                  </a:lnTo>
                  <a:lnTo>
                    <a:pt x="0" y="784148"/>
                  </a:lnTo>
                  <a:lnTo>
                    <a:pt x="0" y="58204"/>
                  </a:lnTo>
                  <a:lnTo>
                    <a:pt x="4574" y="35554"/>
                  </a:lnTo>
                  <a:lnTo>
                    <a:pt x="17049" y="17052"/>
                  </a:lnTo>
                  <a:lnTo>
                    <a:pt x="35554" y="4575"/>
                  </a:lnTo>
                  <a:lnTo>
                    <a:pt x="58216" y="0"/>
                  </a:lnTo>
                  <a:lnTo>
                    <a:pt x="774001" y="0"/>
                  </a:lnTo>
                  <a:lnTo>
                    <a:pt x="796663" y="4575"/>
                  </a:lnTo>
                  <a:lnTo>
                    <a:pt x="815168" y="17052"/>
                  </a:lnTo>
                  <a:lnTo>
                    <a:pt x="827643" y="35554"/>
                  </a:lnTo>
                  <a:lnTo>
                    <a:pt x="832218" y="58204"/>
                  </a:lnTo>
                  <a:lnTo>
                    <a:pt x="832218" y="784148"/>
                  </a:lnTo>
                  <a:lnTo>
                    <a:pt x="827643" y="806811"/>
                  </a:lnTo>
                  <a:lnTo>
                    <a:pt x="815168" y="825315"/>
                  </a:lnTo>
                  <a:lnTo>
                    <a:pt x="796663" y="837791"/>
                  </a:lnTo>
                  <a:lnTo>
                    <a:pt x="774001" y="842365"/>
                  </a:lnTo>
                  <a:close/>
                </a:path>
              </a:pathLst>
            </a:custGeom>
            <a:ln w="109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50629" y="627382"/>
              <a:ext cx="827405" cy="837565"/>
            </a:xfrm>
            <a:custGeom>
              <a:avLst/>
              <a:gdLst/>
              <a:ahLst/>
              <a:cxnLst/>
              <a:rect l="l" t="t" r="r" b="b"/>
              <a:pathLst>
                <a:path w="827405" h="837565">
                  <a:moveTo>
                    <a:pt x="768794" y="0"/>
                  </a:moveTo>
                  <a:lnTo>
                    <a:pt x="58216" y="0"/>
                  </a:lnTo>
                  <a:lnTo>
                    <a:pt x="35554" y="4574"/>
                  </a:lnTo>
                  <a:lnTo>
                    <a:pt x="17049" y="17049"/>
                  </a:lnTo>
                  <a:lnTo>
                    <a:pt x="4574" y="35554"/>
                  </a:lnTo>
                  <a:lnTo>
                    <a:pt x="0" y="58216"/>
                  </a:lnTo>
                  <a:lnTo>
                    <a:pt x="0" y="778865"/>
                  </a:lnTo>
                  <a:lnTo>
                    <a:pt x="4574" y="801527"/>
                  </a:lnTo>
                  <a:lnTo>
                    <a:pt x="17049" y="820032"/>
                  </a:lnTo>
                  <a:lnTo>
                    <a:pt x="35554" y="832508"/>
                  </a:lnTo>
                  <a:lnTo>
                    <a:pt x="58216" y="837082"/>
                  </a:lnTo>
                  <a:lnTo>
                    <a:pt x="768794" y="837082"/>
                  </a:lnTo>
                  <a:lnTo>
                    <a:pt x="791456" y="832508"/>
                  </a:lnTo>
                  <a:lnTo>
                    <a:pt x="809961" y="820032"/>
                  </a:lnTo>
                  <a:lnTo>
                    <a:pt x="822436" y="801527"/>
                  </a:lnTo>
                  <a:lnTo>
                    <a:pt x="827011" y="778865"/>
                  </a:lnTo>
                  <a:lnTo>
                    <a:pt x="827011" y="58216"/>
                  </a:lnTo>
                  <a:lnTo>
                    <a:pt x="822436" y="35554"/>
                  </a:lnTo>
                  <a:lnTo>
                    <a:pt x="809961" y="17049"/>
                  </a:lnTo>
                  <a:lnTo>
                    <a:pt x="791456" y="4574"/>
                  </a:lnTo>
                  <a:lnTo>
                    <a:pt x="768794" y="0"/>
                  </a:lnTo>
                  <a:close/>
                </a:path>
              </a:pathLst>
            </a:custGeom>
            <a:solidFill>
              <a:srgbClr val="283A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840" y="912473"/>
              <a:ext cx="236245" cy="24524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925" y="811840"/>
              <a:ext cx="133261" cy="7488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049709" y="866894"/>
              <a:ext cx="62230" cy="198120"/>
            </a:xfrm>
            <a:custGeom>
              <a:avLst/>
              <a:gdLst/>
              <a:ahLst/>
              <a:cxnLst/>
              <a:rect l="l" t="t" r="r" b="b"/>
              <a:pathLst>
                <a:path w="62230" h="198119">
                  <a:moveTo>
                    <a:pt x="61912" y="0"/>
                  </a:moveTo>
                  <a:lnTo>
                    <a:pt x="0" y="0"/>
                  </a:lnTo>
                  <a:lnTo>
                    <a:pt x="6959" y="198056"/>
                  </a:lnTo>
                  <a:lnTo>
                    <a:pt x="55346" y="198056"/>
                  </a:lnTo>
                  <a:lnTo>
                    <a:pt x="61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6424" y="1093650"/>
              <a:ext cx="70535" cy="67246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749633" y="1186365"/>
            <a:ext cx="371475" cy="19177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204"/>
              </a:spcBef>
            </a:pPr>
            <a:r>
              <a:rPr dirty="0" sz="550" b="1">
                <a:solidFill>
                  <a:srgbClr val="FFFFFF"/>
                </a:solidFill>
                <a:latin typeface="Poppins"/>
                <a:cs typeface="Poppins"/>
              </a:rPr>
              <a:t>Le</a:t>
            </a:r>
            <a:r>
              <a:rPr dirty="0" sz="550" spc="4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média</a:t>
            </a:r>
            <a:r>
              <a:rPr dirty="0" sz="550" spc="50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agile</a:t>
            </a:r>
            <a:endParaRPr sz="550">
              <a:latin typeface="Poppins"/>
              <a:cs typeface="Poppins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350139" y="415797"/>
            <a:ext cx="568325" cy="977265"/>
          </a:xfrm>
          <a:custGeom>
            <a:avLst/>
            <a:gdLst/>
            <a:ahLst/>
            <a:cxnLst/>
            <a:rect l="l" t="t" r="r" b="b"/>
            <a:pathLst>
              <a:path w="568325" h="977265">
                <a:moveTo>
                  <a:pt x="206400" y="896594"/>
                </a:moveTo>
                <a:lnTo>
                  <a:pt x="0" y="376237"/>
                </a:lnTo>
                <a:lnTo>
                  <a:pt x="0" y="611568"/>
                </a:lnTo>
                <a:lnTo>
                  <a:pt x="368" y="613537"/>
                </a:lnTo>
                <a:lnTo>
                  <a:pt x="133477" y="959396"/>
                </a:lnTo>
                <a:lnTo>
                  <a:pt x="142824" y="972146"/>
                </a:lnTo>
                <a:lnTo>
                  <a:pt x="155702" y="976680"/>
                </a:lnTo>
                <a:lnTo>
                  <a:pt x="168744" y="972896"/>
                </a:lnTo>
                <a:lnTo>
                  <a:pt x="178612" y="960691"/>
                </a:lnTo>
                <a:lnTo>
                  <a:pt x="206400" y="896594"/>
                </a:lnTo>
                <a:close/>
              </a:path>
              <a:path w="568325" h="977265">
                <a:moveTo>
                  <a:pt x="568134" y="51536"/>
                </a:moveTo>
                <a:lnTo>
                  <a:pt x="546887" y="14363"/>
                </a:lnTo>
                <a:lnTo>
                  <a:pt x="514959" y="0"/>
                </a:lnTo>
                <a:lnTo>
                  <a:pt x="505764" y="9271"/>
                </a:lnTo>
                <a:lnTo>
                  <a:pt x="494538" y="31699"/>
                </a:lnTo>
                <a:lnTo>
                  <a:pt x="173545" y="772845"/>
                </a:lnTo>
                <a:lnTo>
                  <a:pt x="213931" y="875880"/>
                </a:lnTo>
                <a:lnTo>
                  <a:pt x="564642" y="66890"/>
                </a:lnTo>
                <a:lnTo>
                  <a:pt x="568134" y="51536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5851931" y="474205"/>
            <a:ext cx="3292475" cy="3755390"/>
            <a:chOff x="5851931" y="474205"/>
            <a:chExt cx="3292475" cy="3755390"/>
          </a:xfrm>
        </p:grpSpPr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51931" y="474205"/>
              <a:ext cx="3292068" cy="273509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7415" y="2781211"/>
              <a:ext cx="2163646" cy="1433563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6737413" y="2781211"/>
              <a:ext cx="2164080" cy="1433830"/>
            </a:xfrm>
            <a:custGeom>
              <a:avLst/>
              <a:gdLst/>
              <a:ahLst/>
              <a:cxnLst/>
              <a:rect l="l" t="t" r="r" b="b"/>
              <a:pathLst>
                <a:path w="2164079" h="1433829">
                  <a:moveTo>
                    <a:pt x="0" y="1433563"/>
                  </a:moveTo>
                  <a:lnTo>
                    <a:pt x="2163660" y="1433563"/>
                  </a:lnTo>
                  <a:lnTo>
                    <a:pt x="2163660" y="0"/>
                  </a:lnTo>
                  <a:lnTo>
                    <a:pt x="0" y="0"/>
                  </a:lnTo>
                  <a:lnTo>
                    <a:pt x="0" y="1433563"/>
                  </a:lnTo>
                  <a:close/>
                </a:path>
              </a:pathLst>
            </a:custGeom>
            <a:ln w="286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400299" y="796614"/>
            <a:ext cx="2715895" cy="44767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285"/>
              </a:spcBef>
            </a:pPr>
            <a:r>
              <a:rPr dirty="0" sz="1450" b="1">
                <a:solidFill>
                  <a:srgbClr val="3DB987"/>
                </a:solidFill>
                <a:latin typeface="Poppins"/>
                <a:cs typeface="Poppins"/>
              </a:rPr>
              <a:t>Prenons</a:t>
            </a:r>
            <a:r>
              <a:rPr dirty="0" sz="1450" spc="-1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450" b="1">
                <a:solidFill>
                  <a:srgbClr val="3DB987"/>
                </a:solidFill>
                <a:latin typeface="Poppins"/>
                <a:cs typeface="Poppins"/>
              </a:rPr>
              <a:t>l’exemple</a:t>
            </a:r>
            <a:r>
              <a:rPr dirty="0" sz="1450" spc="-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450" b="1">
                <a:solidFill>
                  <a:srgbClr val="3DB987"/>
                </a:solidFill>
                <a:latin typeface="Poppins"/>
                <a:cs typeface="Poppins"/>
              </a:rPr>
              <a:t>du</a:t>
            </a:r>
            <a:r>
              <a:rPr dirty="0" sz="1450" spc="-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450" spc="-10" b="1">
                <a:solidFill>
                  <a:srgbClr val="3DB987"/>
                </a:solidFill>
                <a:latin typeface="Poppins"/>
                <a:cs typeface="Poppins"/>
              </a:rPr>
              <a:t>Cercle </a:t>
            </a:r>
            <a:r>
              <a:rPr dirty="0" sz="1450" b="1">
                <a:solidFill>
                  <a:srgbClr val="3DB987"/>
                </a:solidFill>
                <a:latin typeface="Poppins"/>
                <a:cs typeface="Poppins"/>
              </a:rPr>
              <a:t>des</a:t>
            </a:r>
            <a:r>
              <a:rPr dirty="0" sz="1450" spc="-3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450" b="1">
                <a:solidFill>
                  <a:srgbClr val="3DB987"/>
                </a:solidFill>
                <a:latin typeface="Poppins"/>
                <a:cs typeface="Poppins"/>
              </a:rPr>
              <a:t>Nageurs</a:t>
            </a:r>
            <a:r>
              <a:rPr dirty="0" sz="1450" spc="-3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450" b="1">
                <a:solidFill>
                  <a:srgbClr val="3DB987"/>
                </a:solidFill>
                <a:latin typeface="Poppins"/>
                <a:cs typeface="Poppins"/>
              </a:rPr>
              <a:t>de</a:t>
            </a:r>
            <a:r>
              <a:rPr dirty="0" sz="1450" spc="-3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450" spc="-10" b="1">
                <a:solidFill>
                  <a:srgbClr val="3DB987"/>
                </a:solidFill>
                <a:latin typeface="Poppins"/>
                <a:cs typeface="Poppins"/>
              </a:rPr>
              <a:t>Marseille</a:t>
            </a:r>
            <a:endParaRPr sz="1450">
              <a:latin typeface="Poppins"/>
              <a:cs typeface="Poppin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400299" y="1571284"/>
            <a:ext cx="4247515" cy="391922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625"/>
              </a:spcBef>
            </a:pPr>
            <a:r>
              <a:rPr dirty="0" sz="950" b="1">
                <a:solidFill>
                  <a:srgbClr val="231F20"/>
                </a:solidFill>
                <a:latin typeface="Poppins"/>
                <a:cs typeface="Poppins"/>
              </a:rPr>
              <a:t>Le</a:t>
            </a:r>
            <a:r>
              <a:rPr dirty="0" sz="950" spc="50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"/>
                <a:cs typeface="Poppins"/>
              </a:rPr>
              <a:t>CNM</a:t>
            </a:r>
            <a:r>
              <a:rPr dirty="0" sz="950" spc="55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"/>
                <a:cs typeface="Poppins"/>
              </a:rPr>
              <a:t>avait</a:t>
            </a:r>
            <a:r>
              <a:rPr dirty="0" sz="950" spc="50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"/>
                <a:cs typeface="Poppins"/>
              </a:rPr>
              <a:t>besoin</a:t>
            </a:r>
            <a:r>
              <a:rPr dirty="0" sz="950" spc="55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950" spc="55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50" b="1">
                <a:solidFill>
                  <a:srgbClr val="231F20"/>
                </a:solidFill>
                <a:latin typeface="Poppins"/>
                <a:cs typeface="Poppins"/>
              </a:rPr>
              <a:t>:</a:t>
            </a:r>
            <a:endParaRPr sz="950">
              <a:latin typeface="Poppins"/>
              <a:cs typeface="Poppins"/>
            </a:endParaRPr>
          </a:p>
          <a:p>
            <a:pPr algn="just" marL="95885" marR="5080" indent="-83820">
              <a:lnSpc>
                <a:spcPts val="1450"/>
              </a:lnSpc>
              <a:spcBef>
                <a:spcPts val="100"/>
              </a:spcBef>
              <a:buClr>
                <a:srgbClr val="3EC0C3"/>
              </a:buClr>
              <a:buChar char="&gt;"/>
              <a:tabLst>
                <a:tab pos="97155" algn="l"/>
              </a:tabLst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communiquer</a:t>
            </a:r>
            <a:r>
              <a:rPr dirty="0" sz="800" spc="7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plus</a:t>
            </a:r>
            <a:r>
              <a:rPr dirty="0" sz="800" spc="8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souvent,</a:t>
            </a:r>
            <a:r>
              <a:rPr dirty="0" sz="800" spc="114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800" spc="9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surtout</a:t>
            </a:r>
            <a:r>
              <a:rPr dirty="0" sz="800" spc="9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800" spc="8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manière</a:t>
            </a:r>
            <a:r>
              <a:rPr dirty="0" sz="800" spc="9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plus</a:t>
            </a:r>
            <a:r>
              <a:rPr dirty="0" sz="800" spc="9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réactive</a:t>
            </a:r>
            <a:r>
              <a:rPr dirty="0" sz="800" spc="9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(annonce</a:t>
            </a:r>
            <a:r>
              <a:rPr dirty="0" sz="800" spc="9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Poppins"/>
                <a:cs typeface="Poppins"/>
              </a:rPr>
              <a:t>des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 	matches,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résultats,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info</a:t>
            </a:r>
            <a:r>
              <a:rPr dirty="0" sz="800" spc="7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pratiques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800" spc="7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météo,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vie</a:t>
            </a:r>
            <a:r>
              <a:rPr dirty="0" sz="800" spc="7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du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club)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Poppins"/>
                <a:cs typeface="Poppins"/>
              </a:rPr>
              <a:t>;</a:t>
            </a:r>
            <a:endParaRPr sz="800">
              <a:latin typeface="Poppins"/>
              <a:cs typeface="Poppins"/>
            </a:endParaRPr>
          </a:p>
          <a:p>
            <a:pPr algn="just" marL="95885" marR="5080" indent="-83820">
              <a:lnSpc>
                <a:spcPts val="1450"/>
              </a:lnSpc>
              <a:spcBef>
                <a:spcPts val="5"/>
              </a:spcBef>
              <a:buClr>
                <a:srgbClr val="3EC0C3"/>
              </a:buClr>
              <a:buChar char="&gt;"/>
              <a:tabLst>
                <a:tab pos="97155" algn="l"/>
              </a:tabLst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faire</a:t>
            </a:r>
            <a:r>
              <a:rPr dirty="0" sz="800" spc="20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connaître</a:t>
            </a:r>
            <a:r>
              <a:rPr dirty="0" sz="800" spc="20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leurs</a:t>
            </a:r>
            <a:r>
              <a:rPr dirty="0" sz="800" spc="20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partenaires</a:t>
            </a:r>
            <a:r>
              <a:rPr dirty="0" sz="800" spc="25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800" spc="2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les</a:t>
            </a:r>
            <a:r>
              <a:rPr dirty="0" sz="800" spc="229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nombreuses</a:t>
            </a:r>
            <a:r>
              <a:rPr dirty="0" sz="800" spc="204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activités</a:t>
            </a:r>
            <a:r>
              <a:rPr dirty="0" sz="800" spc="20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externes</a:t>
            </a:r>
            <a:r>
              <a:rPr dirty="0" sz="800" spc="24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qu’ils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	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réalisent</a:t>
            </a:r>
            <a:r>
              <a:rPr dirty="0" sz="800" spc="2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(mission</a:t>
            </a:r>
            <a:r>
              <a:rPr dirty="0" sz="800" spc="2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natation</a:t>
            </a:r>
            <a:r>
              <a:rPr dirty="0" sz="800" spc="2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pour</a:t>
            </a:r>
            <a:r>
              <a:rPr dirty="0" sz="800" spc="2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les</a:t>
            </a:r>
            <a:r>
              <a:rPr dirty="0" sz="800" spc="2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enfants</a:t>
            </a:r>
            <a:r>
              <a:rPr dirty="0" sz="800" spc="2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,</a:t>
            </a:r>
            <a:r>
              <a:rPr dirty="0" sz="800" spc="2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ramassage</a:t>
            </a:r>
            <a:r>
              <a:rPr dirty="0" sz="800" spc="27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800" spc="2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déchets,</a:t>
            </a:r>
            <a:r>
              <a:rPr dirty="0" sz="800" spc="2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etc.).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	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Avant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ils</a:t>
            </a:r>
            <a:r>
              <a:rPr dirty="0" sz="800" spc="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ne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communiquaient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que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«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l’interne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vers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l’interne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»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Poppins"/>
                <a:cs typeface="Poppins"/>
              </a:rPr>
              <a:t>;</a:t>
            </a:r>
            <a:endParaRPr sz="800">
              <a:latin typeface="Poppins"/>
              <a:cs typeface="Poppins"/>
            </a:endParaRPr>
          </a:p>
          <a:p>
            <a:pPr algn="just" marL="95885" marR="5080" indent="-83820">
              <a:lnSpc>
                <a:spcPts val="1450"/>
              </a:lnSpc>
              <a:buClr>
                <a:srgbClr val="3EC0C3"/>
              </a:buClr>
              <a:buChar char="&gt;"/>
              <a:tabLst>
                <a:tab pos="97155" algn="l"/>
              </a:tabLst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capter</a:t>
            </a:r>
            <a:r>
              <a:rPr dirty="0" sz="800" spc="10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plus</a:t>
            </a:r>
            <a:r>
              <a:rPr dirty="0" sz="800" spc="11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les</a:t>
            </a:r>
            <a:r>
              <a:rPr dirty="0" sz="800" spc="11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publics</a:t>
            </a:r>
            <a:r>
              <a:rPr dirty="0" sz="800" spc="11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non</a:t>
            </a:r>
            <a:r>
              <a:rPr dirty="0" sz="800" spc="10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adhérents</a:t>
            </a:r>
            <a:r>
              <a:rPr dirty="0" sz="800" spc="15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(resto,</a:t>
            </a:r>
            <a:r>
              <a:rPr dirty="0" sz="800" spc="1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événements,</a:t>
            </a:r>
            <a:r>
              <a:rPr dirty="0" sz="800" spc="1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locations</a:t>
            </a:r>
            <a:r>
              <a:rPr dirty="0" sz="800" spc="1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800" spc="1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salles,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	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etc)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Poppins"/>
                <a:cs typeface="Poppins"/>
              </a:rPr>
              <a:t>;</a:t>
            </a:r>
            <a:endParaRPr sz="800">
              <a:latin typeface="Poppins"/>
              <a:cs typeface="Poppins"/>
            </a:endParaRPr>
          </a:p>
          <a:p>
            <a:pPr algn="just" marL="95885" marR="5080" indent="-83820">
              <a:lnSpc>
                <a:spcPts val="1450"/>
              </a:lnSpc>
              <a:buClr>
                <a:srgbClr val="3EC0C3"/>
              </a:buClr>
              <a:buChar char="&gt;"/>
              <a:tabLst>
                <a:tab pos="97155" algn="l"/>
              </a:tabLst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adapter</a:t>
            </a:r>
            <a:r>
              <a:rPr dirty="0" sz="800" spc="12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leur</a:t>
            </a:r>
            <a:r>
              <a:rPr dirty="0" sz="800" spc="13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communication</a:t>
            </a:r>
            <a:r>
              <a:rPr dirty="0" sz="800" spc="13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au</a:t>
            </a:r>
            <a:r>
              <a:rPr dirty="0" sz="800" spc="12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déplacement</a:t>
            </a:r>
            <a:r>
              <a:rPr dirty="0" sz="800" spc="17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des</a:t>
            </a:r>
            <a:r>
              <a:rPr dirty="0" sz="800" spc="1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personnes</a:t>
            </a:r>
            <a:r>
              <a:rPr dirty="0" sz="800" spc="1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qui</a:t>
            </a:r>
            <a:r>
              <a:rPr dirty="0" sz="800" spc="1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fréquentent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	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le</a:t>
            </a:r>
            <a:r>
              <a:rPr dirty="0" sz="800" spc="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lieu</a:t>
            </a:r>
            <a:r>
              <a:rPr dirty="0" sz="800" spc="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800" spc="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aux</a:t>
            </a:r>
            <a:r>
              <a:rPr dirty="0" sz="800" spc="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nouveaux</a:t>
            </a:r>
            <a:r>
              <a:rPr dirty="0" sz="800" spc="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usages</a:t>
            </a:r>
            <a:r>
              <a:rPr dirty="0" sz="800" spc="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suite</a:t>
            </a:r>
            <a:r>
              <a:rPr dirty="0" sz="800" spc="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aux</a:t>
            </a:r>
            <a:r>
              <a:rPr dirty="0" sz="800" spc="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travaux</a:t>
            </a:r>
            <a:endParaRPr sz="800">
              <a:latin typeface="Poppins"/>
              <a:cs typeface="Poppins"/>
            </a:endParaRPr>
          </a:p>
          <a:p>
            <a:pPr algn="just" marL="96520" indent="-83820">
              <a:lnSpc>
                <a:spcPct val="100000"/>
              </a:lnSpc>
              <a:spcBef>
                <a:spcPts val="365"/>
              </a:spcBef>
              <a:buClr>
                <a:srgbClr val="3EC0C3"/>
              </a:buClr>
              <a:buChar char="&gt;"/>
              <a:tabLst>
                <a:tab pos="96520" algn="l"/>
              </a:tabLst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commencer</a:t>
            </a:r>
            <a:r>
              <a:rPr dirty="0" sz="800" spc="10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une</a:t>
            </a:r>
            <a:r>
              <a:rPr dirty="0" sz="800" spc="10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démarche</a:t>
            </a:r>
            <a:r>
              <a:rPr dirty="0" sz="800" spc="11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RSE</a:t>
            </a:r>
            <a:r>
              <a:rPr dirty="0" sz="800" spc="14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Poppins"/>
                <a:cs typeface="Poppins"/>
              </a:rPr>
              <a:t>;</a:t>
            </a:r>
            <a:endParaRPr sz="800">
              <a:latin typeface="Poppins"/>
              <a:cs typeface="Poppins"/>
            </a:endParaRPr>
          </a:p>
          <a:p>
            <a:pPr algn="just" marL="96520" indent="-83820">
              <a:lnSpc>
                <a:spcPct val="100000"/>
              </a:lnSpc>
              <a:spcBef>
                <a:spcPts val="490"/>
              </a:spcBef>
              <a:buClr>
                <a:srgbClr val="3EC0C3"/>
              </a:buClr>
              <a:buChar char="&gt;"/>
              <a:tabLst>
                <a:tab pos="96520" algn="l"/>
              </a:tabLst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mettre</a:t>
            </a:r>
            <a:r>
              <a:rPr dirty="0" sz="800" spc="6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à</a:t>
            </a:r>
            <a:r>
              <a:rPr dirty="0" sz="800" spc="6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niveau</a:t>
            </a:r>
            <a:r>
              <a:rPr dirty="0" sz="800" spc="6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du</a:t>
            </a:r>
            <a:r>
              <a:rPr dirty="0" sz="800" spc="6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lieu</a:t>
            </a:r>
            <a:r>
              <a:rPr dirty="0" sz="800" spc="9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800" spc="7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leurs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adhérents</a:t>
            </a:r>
            <a:r>
              <a:rPr dirty="0" sz="800" spc="7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la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communication</a:t>
            </a:r>
            <a:r>
              <a:rPr dirty="0" sz="800" spc="7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du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CNM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Poppins"/>
                <a:cs typeface="Poppins"/>
              </a:rPr>
              <a:t>;</a:t>
            </a:r>
            <a:endParaRPr sz="800">
              <a:latin typeface="Poppins"/>
              <a:cs typeface="Poppins"/>
            </a:endParaRPr>
          </a:p>
          <a:p>
            <a:pPr algn="just" marL="96520" indent="-83820">
              <a:lnSpc>
                <a:spcPct val="100000"/>
              </a:lnSpc>
              <a:spcBef>
                <a:spcPts val="490"/>
              </a:spcBef>
              <a:buClr>
                <a:srgbClr val="3EC0C3"/>
              </a:buClr>
              <a:buChar char="&gt;"/>
              <a:tabLst>
                <a:tab pos="96520" algn="l"/>
              </a:tabLst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mettre</a:t>
            </a:r>
            <a:r>
              <a:rPr dirty="0" sz="800" spc="7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à</a:t>
            </a:r>
            <a:r>
              <a:rPr dirty="0" sz="800" spc="7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disposition</a:t>
            </a:r>
            <a:r>
              <a:rPr dirty="0" sz="800" spc="11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de</a:t>
            </a:r>
            <a:r>
              <a:rPr dirty="0" sz="800" spc="7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leurs</a:t>
            </a:r>
            <a:r>
              <a:rPr dirty="0" sz="800" spc="7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sponsorings</a:t>
            </a:r>
            <a:r>
              <a:rPr dirty="0" sz="800" spc="11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800" spc="8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partenaires</a:t>
            </a:r>
            <a:r>
              <a:rPr dirty="0" sz="800" spc="8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un</a:t>
            </a:r>
            <a:r>
              <a:rPr dirty="0" sz="800" spc="8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espace.</a:t>
            </a:r>
            <a:endParaRPr sz="80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380"/>
              </a:spcBef>
              <a:buClr>
                <a:srgbClr val="3EC0C3"/>
              </a:buClr>
              <a:buFont typeface="Poppins SemiBold"/>
              <a:buChar char="&gt;"/>
            </a:pPr>
            <a:endParaRPr sz="8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dirty="0" sz="950" b="1">
                <a:solidFill>
                  <a:srgbClr val="231F20"/>
                </a:solidFill>
                <a:latin typeface="Poppins"/>
                <a:cs typeface="Poppins"/>
              </a:rPr>
              <a:t>Par</a:t>
            </a:r>
            <a:r>
              <a:rPr dirty="0" sz="950" spc="35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50" b="1">
                <a:solidFill>
                  <a:srgbClr val="231F20"/>
                </a:solidFill>
                <a:latin typeface="Poppins"/>
                <a:cs typeface="Poppins"/>
              </a:rPr>
              <a:t>:</a:t>
            </a:r>
            <a:endParaRPr sz="950">
              <a:latin typeface="Poppins"/>
              <a:cs typeface="Poppins"/>
            </a:endParaRPr>
          </a:p>
          <a:p>
            <a:pPr marL="95885" marR="5080" indent="-83820">
              <a:lnSpc>
                <a:spcPts val="1450"/>
              </a:lnSpc>
              <a:spcBef>
                <a:spcPts val="105"/>
              </a:spcBef>
              <a:buClr>
                <a:srgbClr val="3EC0C3"/>
              </a:buClr>
              <a:buChar char="&gt;"/>
              <a:tabLst>
                <a:tab pos="97155" algn="l"/>
              </a:tabLst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L’expertise</a:t>
            </a:r>
            <a:r>
              <a:rPr dirty="0" sz="800" spc="4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technique</a:t>
            </a:r>
            <a:r>
              <a:rPr dirty="0" sz="800" spc="8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(écran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qui</a:t>
            </a:r>
            <a:r>
              <a:rPr dirty="0" sz="800" spc="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résiste</a:t>
            </a:r>
            <a:r>
              <a:rPr dirty="0" sz="800" spc="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aux</a:t>
            </a:r>
            <a:r>
              <a:rPr dirty="0" sz="800" spc="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embruns,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800" spc="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luminosité</a:t>
            </a:r>
            <a:r>
              <a:rPr dirty="0" sz="800" spc="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adaptée</a:t>
            </a:r>
            <a:r>
              <a:rPr dirty="0" sz="800" spc="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Poppins"/>
                <a:cs typeface="Poppins"/>
              </a:rPr>
              <a:t>au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 	lieu</a:t>
            </a:r>
            <a:r>
              <a:rPr dirty="0" sz="800" spc="7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atypique)</a:t>
            </a:r>
            <a:r>
              <a:rPr dirty="0" sz="800" spc="8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Poppins"/>
                <a:cs typeface="Poppins"/>
              </a:rPr>
              <a:t>;</a:t>
            </a:r>
            <a:endParaRPr sz="800">
              <a:latin typeface="Poppins"/>
              <a:cs typeface="Poppins"/>
            </a:endParaRPr>
          </a:p>
          <a:p>
            <a:pPr marL="95885" marR="5080" indent="-83820">
              <a:lnSpc>
                <a:spcPts val="1450"/>
              </a:lnSpc>
              <a:buClr>
                <a:srgbClr val="3EC0C3"/>
              </a:buClr>
              <a:buChar char="&gt;"/>
              <a:tabLst>
                <a:tab pos="97155" algn="l"/>
              </a:tabLst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la</a:t>
            </a:r>
            <a:r>
              <a:rPr dirty="0" sz="800" spc="6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gestion</a:t>
            </a:r>
            <a:r>
              <a:rPr dirty="0" sz="800" spc="9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(logiciel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dédié,</a:t>
            </a:r>
            <a:r>
              <a:rPr dirty="0" sz="800" spc="7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qui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gère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divers</a:t>
            </a:r>
            <a:r>
              <a:rPr dirty="0" sz="800" spc="7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niveaux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d’autorisations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permet</a:t>
            </a:r>
            <a:r>
              <a:rPr dirty="0" sz="800" spc="7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Poppins"/>
                <a:cs typeface="Poppins"/>
              </a:rPr>
              <a:t>une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 	ultra</a:t>
            </a:r>
            <a:r>
              <a:rPr dirty="0" sz="800" spc="10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réactivité</a:t>
            </a:r>
            <a:r>
              <a:rPr dirty="0" sz="800" spc="10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800" spc="10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plusieurs</a:t>
            </a:r>
            <a:r>
              <a:rPr dirty="0" sz="800" spc="10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formats</a:t>
            </a:r>
            <a:r>
              <a:rPr dirty="0" sz="800" spc="10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d’informations)</a:t>
            </a:r>
            <a:r>
              <a:rPr dirty="0" sz="800" spc="10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Poppins"/>
                <a:cs typeface="Poppins"/>
              </a:rPr>
              <a:t>;</a:t>
            </a:r>
            <a:endParaRPr sz="800">
              <a:latin typeface="Poppins"/>
              <a:cs typeface="Poppins"/>
            </a:endParaRPr>
          </a:p>
          <a:p>
            <a:pPr marL="95885" marR="5080" indent="-83820">
              <a:lnSpc>
                <a:spcPts val="1450"/>
              </a:lnSpc>
              <a:buClr>
                <a:srgbClr val="3EC0C3"/>
              </a:buClr>
              <a:buChar char="&gt;"/>
              <a:tabLst>
                <a:tab pos="97155" algn="l"/>
              </a:tabLst>
            </a:pPr>
            <a:r>
              <a:rPr dirty="0" sz="800" spc="10" b="1">
                <a:solidFill>
                  <a:srgbClr val="231F20"/>
                </a:solidFill>
                <a:latin typeface="Poppins SemiBold"/>
                <a:cs typeface="Poppins SemiBold"/>
              </a:rPr>
              <a:t>l’expertise</a:t>
            </a:r>
            <a:r>
              <a:rPr dirty="0" sz="800" spc="-1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spc="10" b="1">
                <a:solidFill>
                  <a:srgbClr val="231F20"/>
                </a:solidFill>
                <a:latin typeface="Poppins SemiBold"/>
                <a:cs typeface="Poppins SemiBold"/>
              </a:rPr>
              <a:t>en</a:t>
            </a:r>
            <a:r>
              <a:rPr dirty="0" sz="800" spc="-1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spc="10" b="1">
                <a:solidFill>
                  <a:srgbClr val="231F20"/>
                </a:solidFill>
                <a:latin typeface="Poppins SemiBold"/>
                <a:cs typeface="Poppins SemiBold"/>
              </a:rPr>
              <a:t>communication </a:t>
            </a:r>
            <a:r>
              <a:rPr dirty="0" sz="800" spc="10">
                <a:solidFill>
                  <a:srgbClr val="231F20"/>
                </a:solidFill>
                <a:latin typeface="Poppins"/>
                <a:cs typeface="Poppins"/>
              </a:rPr>
              <a:t>(création,</a:t>
            </a:r>
            <a:r>
              <a:rPr dirty="0" sz="80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10">
                <a:solidFill>
                  <a:srgbClr val="231F20"/>
                </a:solidFill>
                <a:latin typeface="Poppins"/>
                <a:cs typeface="Poppins"/>
              </a:rPr>
              <a:t>rotation,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10">
                <a:solidFill>
                  <a:srgbClr val="231F20"/>
                </a:solidFill>
                <a:latin typeface="Poppins"/>
                <a:cs typeface="Poppins"/>
              </a:rPr>
              <a:t>répétition</a:t>
            </a:r>
            <a:r>
              <a:rPr dirty="0" sz="80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10">
                <a:solidFill>
                  <a:srgbClr val="231F20"/>
                </a:solidFill>
                <a:latin typeface="Poppins"/>
                <a:cs typeface="Poppins"/>
              </a:rPr>
              <a:t>des</a:t>
            </a:r>
            <a:r>
              <a:rPr dirty="0" sz="80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10">
                <a:solidFill>
                  <a:srgbClr val="231F20"/>
                </a:solidFill>
                <a:latin typeface="Poppins"/>
                <a:cs typeface="Poppins"/>
              </a:rPr>
              <a:t>messages,</a:t>
            </a:r>
            <a:r>
              <a:rPr dirty="0" sz="80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20">
                <a:solidFill>
                  <a:srgbClr val="231F20"/>
                </a:solidFill>
                <a:latin typeface="Poppins"/>
                <a:cs typeface="Poppins"/>
              </a:rPr>
              <a:t>tra-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 	vail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d’expert</a:t>
            </a:r>
            <a:r>
              <a:rPr dirty="0" sz="800" spc="5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sur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la</a:t>
            </a:r>
            <a:r>
              <a:rPr dirty="0" sz="800" spc="5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cible,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Poppins"/>
                <a:cs typeface="Poppins"/>
              </a:rPr>
              <a:t>…).</a:t>
            </a:r>
            <a:endParaRPr sz="800">
              <a:latin typeface="Poppins"/>
              <a:cs typeface="Poppins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6172201" y="5502378"/>
            <a:ext cx="368935" cy="443230"/>
            <a:chOff x="6172201" y="5502378"/>
            <a:chExt cx="368935" cy="443230"/>
          </a:xfrm>
        </p:grpSpPr>
        <p:sp>
          <p:nvSpPr>
            <p:cNvPr id="20" name="object 20" descr=""/>
            <p:cNvSpPr/>
            <p:nvPr/>
          </p:nvSpPr>
          <p:spPr>
            <a:xfrm>
              <a:off x="6208780" y="5650339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282689" y="0"/>
                  </a:moveTo>
                  <a:lnTo>
                    <a:pt x="0" y="1257"/>
                  </a:lnTo>
                  <a:lnTo>
                    <a:pt x="1904" y="10198"/>
                  </a:lnTo>
                  <a:lnTo>
                    <a:pt x="134848" y="294678"/>
                  </a:lnTo>
                  <a:lnTo>
                    <a:pt x="139395" y="294741"/>
                  </a:lnTo>
                  <a:lnTo>
                    <a:pt x="285546" y="4635"/>
                  </a:lnTo>
                  <a:lnTo>
                    <a:pt x="282689" y="0"/>
                  </a:lnTo>
                  <a:close/>
                </a:path>
              </a:pathLst>
            </a:custGeom>
            <a:solidFill>
              <a:srgbClr val="FFFFFF">
                <a:alpha val="2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172201" y="5502378"/>
              <a:ext cx="368935" cy="380365"/>
            </a:xfrm>
            <a:custGeom>
              <a:avLst/>
              <a:gdLst/>
              <a:ahLst/>
              <a:cxnLst/>
              <a:rect l="l" t="t" r="r" b="b"/>
              <a:pathLst>
                <a:path w="368934" h="380364">
                  <a:moveTo>
                    <a:pt x="364667" y="0"/>
                  </a:moveTo>
                  <a:lnTo>
                    <a:pt x="0" y="1612"/>
                  </a:lnTo>
                  <a:lnTo>
                    <a:pt x="2463" y="13144"/>
                  </a:lnTo>
                  <a:lnTo>
                    <a:pt x="173964" y="380123"/>
                  </a:lnTo>
                  <a:lnTo>
                    <a:pt x="179832" y="380212"/>
                  </a:lnTo>
                  <a:lnTo>
                    <a:pt x="368363" y="5969"/>
                  </a:lnTo>
                  <a:lnTo>
                    <a:pt x="364667" y="0"/>
                  </a:lnTo>
                  <a:close/>
                </a:path>
              </a:pathLst>
            </a:custGeom>
            <a:solidFill>
              <a:srgbClr val="3DB987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" name="object 2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87550" y="5110750"/>
            <a:ext cx="207784" cy="214388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7291393" y="4669306"/>
            <a:ext cx="1594485" cy="1307465"/>
            <a:chOff x="7291393" y="4669306"/>
            <a:chExt cx="1594485" cy="1307465"/>
          </a:xfrm>
        </p:grpSpPr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91393" y="5481674"/>
              <a:ext cx="108191" cy="11159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90255" y="4669306"/>
              <a:ext cx="1495616" cy="13074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854" y="6015075"/>
            <a:ext cx="8499395" cy="53057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1184275" cy="2449195"/>
            <a:chOff x="0" y="0"/>
            <a:chExt cx="1184275" cy="244919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089025" cy="2449195"/>
            </a:xfrm>
            <a:custGeom>
              <a:avLst/>
              <a:gdLst/>
              <a:ahLst/>
              <a:cxnLst/>
              <a:rect l="l" t="t" r="r" b="b"/>
              <a:pathLst>
                <a:path w="1089025" h="2449195">
                  <a:moveTo>
                    <a:pt x="1088431" y="0"/>
                  </a:moveTo>
                  <a:lnTo>
                    <a:pt x="0" y="0"/>
                  </a:lnTo>
                  <a:lnTo>
                    <a:pt x="0" y="2448987"/>
                  </a:lnTo>
                  <a:lnTo>
                    <a:pt x="1088431" y="0"/>
                  </a:lnTo>
                  <a:close/>
                </a:path>
              </a:pathLst>
            </a:custGeom>
            <a:solidFill>
              <a:srgbClr val="263C7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46229" y="624739"/>
              <a:ext cx="832485" cy="842644"/>
            </a:xfrm>
            <a:custGeom>
              <a:avLst/>
              <a:gdLst/>
              <a:ahLst/>
              <a:cxnLst/>
              <a:rect l="l" t="t" r="r" b="b"/>
              <a:pathLst>
                <a:path w="832485" h="842644">
                  <a:moveTo>
                    <a:pt x="774001" y="842365"/>
                  </a:moveTo>
                  <a:lnTo>
                    <a:pt x="58216" y="842365"/>
                  </a:lnTo>
                  <a:lnTo>
                    <a:pt x="35554" y="837791"/>
                  </a:lnTo>
                  <a:lnTo>
                    <a:pt x="17049" y="825315"/>
                  </a:lnTo>
                  <a:lnTo>
                    <a:pt x="4574" y="806811"/>
                  </a:lnTo>
                  <a:lnTo>
                    <a:pt x="0" y="784148"/>
                  </a:lnTo>
                  <a:lnTo>
                    <a:pt x="0" y="58204"/>
                  </a:lnTo>
                  <a:lnTo>
                    <a:pt x="4574" y="35554"/>
                  </a:lnTo>
                  <a:lnTo>
                    <a:pt x="17049" y="17052"/>
                  </a:lnTo>
                  <a:lnTo>
                    <a:pt x="35554" y="4575"/>
                  </a:lnTo>
                  <a:lnTo>
                    <a:pt x="58216" y="0"/>
                  </a:lnTo>
                  <a:lnTo>
                    <a:pt x="774001" y="0"/>
                  </a:lnTo>
                  <a:lnTo>
                    <a:pt x="796663" y="4575"/>
                  </a:lnTo>
                  <a:lnTo>
                    <a:pt x="815168" y="17052"/>
                  </a:lnTo>
                  <a:lnTo>
                    <a:pt x="827643" y="35554"/>
                  </a:lnTo>
                  <a:lnTo>
                    <a:pt x="832218" y="58204"/>
                  </a:lnTo>
                  <a:lnTo>
                    <a:pt x="832218" y="784148"/>
                  </a:lnTo>
                  <a:lnTo>
                    <a:pt x="827643" y="806811"/>
                  </a:lnTo>
                  <a:lnTo>
                    <a:pt x="815168" y="825315"/>
                  </a:lnTo>
                  <a:lnTo>
                    <a:pt x="796663" y="837791"/>
                  </a:lnTo>
                  <a:lnTo>
                    <a:pt x="774001" y="842365"/>
                  </a:lnTo>
                  <a:close/>
                </a:path>
              </a:pathLst>
            </a:custGeom>
            <a:ln w="109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50629" y="627382"/>
              <a:ext cx="827405" cy="837565"/>
            </a:xfrm>
            <a:custGeom>
              <a:avLst/>
              <a:gdLst/>
              <a:ahLst/>
              <a:cxnLst/>
              <a:rect l="l" t="t" r="r" b="b"/>
              <a:pathLst>
                <a:path w="827405" h="837565">
                  <a:moveTo>
                    <a:pt x="768794" y="0"/>
                  </a:moveTo>
                  <a:lnTo>
                    <a:pt x="58216" y="0"/>
                  </a:lnTo>
                  <a:lnTo>
                    <a:pt x="35554" y="4574"/>
                  </a:lnTo>
                  <a:lnTo>
                    <a:pt x="17049" y="17049"/>
                  </a:lnTo>
                  <a:lnTo>
                    <a:pt x="4574" y="35554"/>
                  </a:lnTo>
                  <a:lnTo>
                    <a:pt x="0" y="58216"/>
                  </a:lnTo>
                  <a:lnTo>
                    <a:pt x="0" y="778865"/>
                  </a:lnTo>
                  <a:lnTo>
                    <a:pt x="4574" y="801527"/>
                  </a:lnTo>
                  <a:lnTo>
                    <a:pt x="17049" y="820032"/>
                  </a:lnTo>
                  <a:lnTo>
                    <a:pt x="35554" y="832508"/>
                  </a:lnTo>
                  <a:lnTo>
                    <a:pt x="58216" y="837082"/>
                  </a:lnTo>
                  <a:lnTo>
                    <a:pt x="768794" y="837082"/>
                  </a:lnTo>
                  <a:lnTo>
                    <a:pt x="791456" y="832508"/>
                  </a:lnTo>
                  <a:lnTo>
                    <a:pt x="809961" y="820032"/>
                  </a:lnTo>
                  <a:lnTo>
                    <a:pt x="822436" y="801527"/>
                  </a:lnTo>
                  <a:lnTo>
                    <a:pt x="827011" y="778865"/>
                  </a:lnTo>
                  <a:lnTo>
                    <a:pt x="827011" y="58216"/>
                  </a:lnTo>
                  <a:lnTo>
                    <a:pt x="822436" y="35554"/>
                  </a:lnTo>
                  <a:lnTo>
                    <a:pt x="809961" y="17049"/>
                  </a:lnTo>
                  <a:lnTo>
                    <a:pt x="791456" y="4574"/>
                  </a:lnTo>
                  <a:lnTo>
                    <a:pt x="768794" y="0"/>
                  </a:lnTo>
                  <a:close/>
                </a:path>
              </a:pathLst>
            </a:custGeom>
            <a:solidFill>
              <a:srgbClr val="283A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840" y="912473"/>
              <a:ext cx="236245" cy="24524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925" y="811840"/>
              <a:ext cx="133261" cy="7488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049709" y="866894"/>
              <a:ext cx="62230" cy="198120"/>
            </a:xfrm>
            <a:custGeom>
              <a:avLst/>
              <a:gdLst/>
              <a:ahLst/>
              <a:cxnLst/>
              <a:rect l="l" t="t" r="r" b="b"/>
              <a:pathLst>
                <a:path w="62230" h="198119">
                  <a:moveTo>
                    <a:pt x="61912" y="0"/>
                  </a:moveTo>
                  <a:lnTo>
                    <a:pt x="0" y="0"/>
                  </a:lnTo>
                  <a:lnTo>
                    <a:pt x="6959" y="198056"/>
                  </a:lnTo>
                  <a:lnTo>
                    <a:pt x="55346" y="198056"/>
                  </a:lnTo>
                  <a:lnTo>
                    <a:pt x="61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6424" y="1093650"/>
              <a:ext cx="70535" cy="67246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749633" y="1186365"/>
            <a:ext cx="371475" cy="19177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204"/>
              </a:spcBef>
            </a:pPr>
            <a:r>
              <a:rPr dirty="0" sz="550" b="1">
                <a:solidFill>
                  <a:srgbClr val="FFFFFF"/>
                </a:solidFill>
                <a:latin typeface="Poppins"/>
                <a:cs typeface="Poppins"/>
              </a:rPr>
              <a:t>Le</a:t>
            </a:r>
            <a:r>
              <a:rPr dirty="0" sz="550" spc="4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média</a:t>
            </a:r>
            <a:r>
              <a:rPr dirty="0" sz="550" spc="50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agile</a:t>
            </a:r>
            <a:endParaRPr sz="550">
              <a:latin typeface="Poppins"/>
              <a:cs typeface="Poppins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350139" y="415797"/>
            <a:ext cx="568325" cy="977265"/>
          </a:xfrm>
          <a:custGeom>
            <a:avLst/>
            <a:gdLst/>
            <a:ahLst/>
            <a:cxnLst/>
            <a:rect l="l" t="t" r="r" b="b"/>
            <a:pathLst>
              <a:path w="568325" h="977265">
                <a:moveTo>
                  <a:pt x="206400" y="896594"/>
                </a:moveTo>
                <a:lnTo>
                  <a:pt x="0" y="376237"/>
                </a:lnTo>
                <a:lnTo>
                  <a:pt x="0" y="611568"/>
                </a:lnTo>
                <a:lnTo>
                  <a:pt x="368" y="613537"/>
                </a:lnTo>
                <a:lnTo>
                  <a:pt x="133477" y="959396"/>
                </a:lnTo>
                <a:lnTo>
                  <a:pt x="142824" y="972146"/>
                </a:lnTo>
                <a:lnTo>
                  <a:pt x="155702" y="976680"/>
                </a:lnTo>
                <a:lnTo>
                  <a:pt x="168744" y="972896"/>
                </a:lnTo>
                <a:lnTo>
                  <a:pt x="178612" y="960691"/>
                </a:lnTo>
                <a:lnTo>
                  <a:pt x="206400" y="896594"/>
                </a:lnTo>
                <a:close/>
              </a:path>
              <a:path w="568325" h="977265">
                <a:moveTo>
                  <a:pt x="568134" y="51536"/>
                </a:moveTo>
                <a:lnTo>
                  <a:pt x="546887" y="14363"/>
                </a:lnTo>
                <a:lnTo>
                  <a:pt x="514959" y="0"/>
                </a:lnTo>
                <a:lnTo>
                  <a:pt x="505764" y="9271"/>
                </a:lnTo>
                <a:lnTo>
                  <a:pt x="494538" y="31699"/>
                </a:lnTo>
                <a:lnTo>
                  <a:pt x="173545" y="772845"/>
                </a:lnTo>
                <a:lnTo>
                  <a:pt x="213931" y="875880"/>
                </a:lnTo>
                <a:lnTo>
                  <a:pt x="564642" y="66890"/>
                </a:lnTo>
                <a:lnTo>
                  <a:pt x="568134" y="51536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541000" y="4925143"/>
            <a:ext cx="2143760" cy="73152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200" b="1">
                <a:solidFill>
                  <a:srgbClr val="3EC0C3"/>
                </a:solidFill>
                <a:latin typeface="Poppins"/>
                <a:cs typeface="Poppins"/>
              </a:rPr>
              <a:t>Sur</a:t>
            </a:r>
            <a:r>
              <a:rPr dirty="0" sz="1200" spc="-10" b="1">
                <a:solidFill>
                  <a:srgbClr val="3EC0C3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3EC0C3"/>
                </a:solidFill>
                <a:latin typeface="Poppins"/>
                <a:cs typeface="Poppins"/>
              </a:rPr>
              <a:t>ce</a:t>
            </a:r>
            <a:r>
              <a:rPr dirty="0" sz="1200" spc="-5" b="1">
                <a:solidFill>
                  <a:srgbClr val="3EC0C3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3EC0C3"/>
                </a:solidFill>
                <a:latin typeface="Poppins"/>
                <a:cs typeface="Poppins"/>
              </a:rPr>
              <a:t>produit</a:t>
            </a:r>
            <a:r>
              <a:rPr dirty="0" sz="1200" spc="-5" b="1">
                <a:solidFill>
                  <a:srgbClr val="3EC0C3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3EC0C3"/>
                </a:solidFill>
                <a:latin typeface="Poppins"/>
                <a:cs typeface="Poppins"/>
              </a:rPr>
              <a:t>Vé</a:t>
            </a:r>
            <a:r>
              <a:rPr dirty="0" sz="1200" spc="-5" b="1">
                <a:solidFill>
                  <a:srgbClr val="3EC0C3"/>
                </a:solidFill>
                <a:latin typeface="Poppins"/>
                <a:cs typeface="Poppins"/>
              </a:rPr>
              <a:t> </a:t>
            </a:r>
            <a:r>
              <a:rPr dirty="0" sz="1200" spc="-50" b="1">
                <a:solidFill>
                  <a:srgbClr val="3EC0C3"/>
                </a:solidFill>
                <a:latin typeface="Poppins"/>
                <a:cs typeface="Poppins"/>
              </a:rPr>
              <a:t>!</a:t>
            </a:r>
            <a:endParaRPr sz="1200">
              <a:latin typeface="Poppins"/>
              <a:cs typeface="Poppins"/>
            </a:endParaRPr>
          </a:p>
          <a:p>
            <a:pPr marL="107950" indent="-95250">
              <a:lnSpc>
                <a:spcPct val="100000"/>
              </a:lnSpc>
              <a:spcBef>
                <a:spcPts val="140"/>
              </a:spcBef>
              <a:buClr>
                <a:srgbClr val="3EC0C3"/>
              </a:buClr>
              <a:buFont typeface="Poppins SemiBold"/>
              <a:buChar char="&gt;"/>
              <a:tabLst>
                <a:tab pos="107950" algn="l"/>
              </a:tabLst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La</a:t>
            </a:r>
            <a:r>
              <a:rPr dirty="0" sz="950" spc="-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recherche</a:t>
            </a:r>
            <a:r>
              <a:rPr dirty="0" sz="950" spc="-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d’un</a:t>
            </a:r>
            <a:r>
              <a:rPr dirty="0" sz="950" spc="-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lieu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atypique</a:t>
            </a:r>
            <a:endParaRPr sz="950">
              <a:latin typeface="Poppins"/>
              <a:cs typeface="Poppins"/>
            </a:endParaRPr>
          </a:p>
          <a:p>
            <a:pPr marL="107950" indent="-95250">
              <a:lnSpc>
                <a:spcPct val="100000"/>
              </a:lnSpc>
              <a:spcBef>
                <a:spcPts val="185"/>
              </a:spcBef>
              <a:buClr>
                <a:srgbClr val="3EC0C3"/>
              </a:buClr>
              <a:buFont typeface="Poppins SemiBold"/>
              <a:buChar char="&gt;"/>
              <a:tabLst>
                <a:tab pos="107950" algn="l"/>
              </a:tabLst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L’installation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 de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l’écran</a:t>
            </a:r>
            <a:endParaRPr sz="950">
              <a:latin typeface="Poppins"/>
              <a:cs typeface="Poppins"/>
            </a:endParaRPr>
          </a:p>
          <a:p>
            <a:pPr marL="107950" indent="-95250">
              <a:lnSpc>
                <a:spcPct val="100000"/>
              </a:lnSpc>
              <a:spcBef>
                <a:spcPts val="190"/>
              </a:spcBef>
              <a:buClr>
                <a:srgbClr val="3EC0C3"/>
              </a:buClr>
              <a:buFont typeface="Poppins SemiBold"/>
              <a:buChar char="&gt;"/>
              <a:tabLst>
                <a:tab pos="107950" algn="l"/>
              </a:tabLst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Commercialisation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95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la</a:t>
            </a:r>
            <a:r>
              <a:rPr dirty="0" sz="95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publicité</a:t>
            </a:r>
            <a:endParaRPr sz="950">
              <a:latin typeface="Poppins"/>
              <a:cs typeface="Poppin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582699" y="2579937"/>
            <a:ext cx="2184400" cy="94615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200" b="1">
                <a:solidFill>
                  <a:srgbClr val="3EC0C3"/>
                </a:solidFill>
                <a:latin typeface="Poppins"/>
                <a:cs typeface="Poppins"/>
              </a:rPr>
              <a:t>Leasing</a:t>
            </a:r>
            <a:r>
              <a:rPr dirty="0" sz="1200" spc="-15" b="1">
                <a:solidFill>
                  <a:srgbClr val="3EC0C3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3EC0C3"/>
                </a:solidFill>
                <a:latin typeface="Poppins"/>
                <a:cs typeface="Poppins"/>
              </a:rPr>
              <a:t>de</a:t>
            </a:r>
            <a:r>
              <a:rPr dirty="0" sz="1200" spc="-15" b="1">
                <a:solidFill>
                  <a:srgbClr val="3EC0C3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3EC0C3"/>
                </a:solidFill>
                <a:latin typeface="Poppins"/>
                <a:cs typeface="Poppins"/>
              </a:rPr>
              <a:t>l’écran</a:t>
            </a:r>
            <a:r>
              <a:rPr dirty="0" sz="1200" spc="-15" b="1">
                <a:solidFill>
                  <a:srgbClr val="3EC0C3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3EC0C3"/>
                </a:solidFill>
                <a:latin typeface="Poppins"/>
                <a:cs typeface="Poppins"/>
              </a:rPr>
              <a:t>sur</a:t>
            </a:r>
            <a:r>
              <a:rPr dirty="0" sz="1200" spc="-10" b="1">
                <a:solidFill>
                  <a:srgbClr val="3EC0C3"/>
                </a:solidFill>
                <a:latin typeface="Poppins"/>
                <a:cs typeface="Poppins"/>
              </a:rPr>
              <a:t> </a:t>
            </a:r>
            <a:r>
              <a:rPr dirty="0" sz="1200" b="1">
                <a:solidFill>
                  <a:srgbClr val="3EC0C3"/>
                </a:solidFill>
                <a:latin typeface="Poppins"/>
                <a:cs typeface="Poppins"/>
              </a:rPr>
              <a:t>5</a:t>
            </a:r>
            <a:r>
              <a:rPr dirty="0" sz="1200" spc="-15" b="1">
                <a:solidFill>
                  <a:srgbClr val="3EC0C3"/>
                </a:solidFill>
                <a:latin typeface="Poppins"/>
                <a:cs typeface="Poppins"/>
              </a:rPr>
              <a:t> </a:t>
            </a:r>
            <a:r>
              <a:rPr dirty="0" sz="1200" spc="-25" b="1">
                <a:solidFill>
                  <a:srgbClr val="3EC0C3"/>
                </a:solidFill>
                <a:latin typeface="Poppins"/>
                <a:cs typeface="Poppins"/>
              </a:rPr>
              <a:t>ans</a:t>
            </a:r>
            <a:endParaRPr sz="12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10" b="1">
                <a:solidFill>
                  <a:srgbClr val="231F20"/>
                </a:solidFill>
                <a:latin typeface="Poppins"/>
                <a:cs typeface="Poppins"/>
              </a:rPr>
              <a:t>Objectif</a:t>
            </a:r>
            <a:endParaRPr sz="1000">
              <a:latin typeface="Poppins"/>
              <a:cs typeface="Poppins"/>
            </a:endParaRPr>
          </a:p>
          <a:p>
            <a:pPr marL="12700" marR="119380">
              <a:lnSpc>
                <a:spcPts val="1330"/>
              </a:lnSpc>
              <a:spcBef>
                <a:spcPts val="65"/>
              </a:spcBef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Obtenir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des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lieux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atypiques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cibles affinitaires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pas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forcément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CSP)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ou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en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volume.</a:t>
            </a:r>
            <a:endParaRPr sz="950">
              <a:latin typeface="Poppins"/>
              <a:cs typeface="Poppin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582699" y="3737326"/>
            <a:ext cx="140843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oppins"/>
                <a:cs typeface="Poppins"/>
              </a:rPr>
              <a:t>Ex</a:t>
            </a:r>
            <a:r>
              <a:rPr dirty="0" sz="1000" spc="-20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oppins"/>
                <a:cs typeface="Poppins"/>
              </a:rPr>
              <a:t>:</a:t>
            </a:r>
            <a:r>
              <a:rPr dirty="0" sz="1000" spc="-15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oppins"/>
                <a:cs typeface="Poppins"/>
              </a:rPr>
              <a:t>bailleurs</a:t>
            </a:r>
            <a:r>
              <a:rPr dirty="0" sz="1000" spc="-20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oppins"/>
                <a:cs typeface="Poppins"/>
              </a:rPr>
              <a:t>sociaux.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582699" y="4100236"/>
            <a:ext cx="1769110" cy="70802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10" b="1">
                <a:solidFill>
                  <a:srgbClr val="231F20"/>
                </a:solidFill>
                <a:latin typeface="Poppins"/>
                <a:cs typeface="Poppins"/>
              </a:rPr>
              <a:t>Prochainement</a:t>
            </a:r>
            <a:endParaRPr sz="1000">
              <a:latin typeface="Poppins"/>
              <a:cs typeface="Poppins"/>
            </a:endParaRPr>
          </a:p>
          <a:p>
            <a:pPr marL="107950" indent="-95250">
              <a:lnSpc>
                <a:spcPct val="100000"/>
              </a:lnSpc>
              <a:spcBef>
                <a:spcPts val="180"/>
              </a:spcBef>
              <a:buClr>
                <a:srgbClr val="3EC0C3"/>
              </a:buClr>
              <a:buFont typeface="Poppins SemiBold"/>
              <a:buChar char="&gt;"/>
              <a:tabLst>
                <a:tab pos="107950" algn="l"/>
              </a:tabLst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Château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Berger</a:t>
            </a:r>
            <a:endParaRPr sz="950">
              <a:latin typeface="Poppins"/>
              <a:cs typeface="Poppins"/>
            </a:endParaRPr>
          </a:p>
          <a:p>
            <a:pPr marL="107950" indent="-95250">
              <a:lnSpc>
                <a:spcPct val="100000"/>
              </a:lnSpc>
              <a:spcBef>
                <a:spcPts val="190"/>
              </a:spcBef>
              <a:buClr>
                <a:srgbClr val="3EC0C3"/>
              </a:buClr>
              <a:buFont typeface="Poppins SemiBold"/>
              <a:buChar char="&gt;"/>
              <a:tabLst>
                <a:tab pos="107950" algn="l"/>
              </a:tabLst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Set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Club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à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Aix-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en-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Provence</a:t>
            </a:r>
            <a:endParaRPr sz="950">
              <a:latin typeface="Poppins"/>
              <a:cs typeface="Poppins"/>
            </a:endParaRPr>
          </a:p>
          <a:p>
            <a:pPr marL="107950" indent="-95250">
              <a:lnSpc>
                <a:spcPct val="100000"/>
              </a:lnSpc>
              <a:spcBef>
                <a:spcPts val="185"/>
              </a:spcBef>
              <a:buClr>
                <a:srgbClr val="3EC0C3"/>
              </a:buClr>
              <a:buFont typeface="Poppins SemiBold"/>
              <a:buChar char="&gt;"/>
              <a:tabLst>
                <a:tab pos="107950" algn="l"/>
              </a:tabLst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13</a:t>
            </a:r>
            <a:r>
              <a:rPr dirty="0" sz="95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Habitat</a:t>
            </a:r>
            <a:endParaRPr sz="950">
              <a:latin typeface="Poppins"/>
              <a:cs typeface="Poppins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4572006" y="342906"/>
            <a:ext cx="3143250" cy="2050414"/>
            <a:chOff x="4572006" y="342906"/>
            <a:chExt cx="3143250" cy="2050414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87176" y="358089"/>
              <a:ext cx="3112884" cy="2019579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4587189" y="358089"/>
              <a:ext cx="3113405" cy="2019935"/>
            </a:xfrm>
            <a:custGeom>
              <a:avLst/>
              <a:gdLst/>
              <a:ahLst/>
              <a:cxnLst/>
              <a:rect l="l" t="t" r="r" b="b"/>
              <a:pathLst>
                <a:path w="3113404" h="2019935">
                  <a:moveTo>
                    <a:pt x="0" y="2019579"/>
                  </a:moveTo>
                  <a:lnTo>
                    <a:pt x="3112884" y="2019579"/>
                  </a:lnTo>
                  <a:lnTo>
                    <a:pt x="3112884" y="0"/>
                  </a:lnTo>
                  <a:lnTo>
                    <a:pt x="0" y="0"/>
                  </a:lnTo>
                  <a:lnTo>
                    <a:pt x="0" y="2019579"/>
                  </a:lnTo>
                  <a:close/>
                </a:path>
              </a:pathLst>
            </a:custGeom>
            <a:ln w="303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1473197" y="853764"/>
            <a:ext cx="2769235" cy="376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dirty="0" sz="1450" b="1">
                <a:solidFill>
                  <a:srgbClr val="3DB987"/>
                </a:solidFill>
                <a:latin typeface="Poppins"/>
                <a:cs typeface="Poppins"/>
              </a:rPr>
              <a:t>Nous</a:t>
            </a:r>
            <a:r>
              <a:rPr dirty="0" sz="1450" spc="-2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450" b="1">
                <a:solidFill>
                  <a:srgbClr val="3DB987"/>
                </a:solidFill>
                <a:latin typeface="Poppins"/>
                <a:cs typeface="Poppins"/>
              </a:rPr>
              <a:t>avons</a:t>
            </a:r>
            <a:r>
              <a:rPr dirty="0" sz="1450" spc="-2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450" spc="-10" b="1">
                <a:solidFill>
                  <a:srgbClr val="3DB987"/>
                </a:solidFill>
                <a:latin typeface="Poppins"/>
                <a:cs typeface="Poppins"/>
              </a:rPr>
              <a:t>réussi</a:t>
            </a:r>
            <a:endParaRPr sz="1450">
              <a:latin typeface="Poppins"/>
              <a:cs typeface="Poppins"/>
            </a:endParaRPr>
          </a:p>
          <a:p>
            <a:pPr marL="12700" marR="82550">
              <a:lnSpc>
                <a:spcPts val="1580"/>
              </a:lnSpc>
              <a:spcBef>
                <a:spcPts val="105"/>
              </a:spcBef>
            </a:pPr>
            <a:r>
              <a:rPr dirty="0" sz="1450" b="1">
                <a:solidFill>
                  <a:srgbClr val="3DB987"/>
                </a:solidFill>
                <a:latin typeface="Poppins"/>
                <a:cs typeface="Poppins"/>
              </a:rPr>
              <a:t>à</a:t>
            </a:r>
            <a:r>
              <a:rPr dirty="0" sz="1450" spc="-2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450" b="1">
                <a:solidFill>
                  <a:srgbClr val="3DB987"/>
                </a:solidFill>
                <a:latin typeface="Poppins"/>
                <a:cs typeface="Poppins"/>
              </a:rPr>
              <a:t>répondre</a:t>
            </a:r>
            <a:r>
              <a:rPr dirty="0" sz="1450" spc="-2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450" b="1">
                <a:solidFill>
                  <a:srgbClr val="3DB987"/>
                </a:solidFill>
                <a:latin typeface="Poppins"/>
                <a:cs typeface="Poppins"/>
              </a:rPr>
              <a:t>à</a:t>
            </a:r>
            <a:r>
              <a:rPr dirty="0" sz="1450" spc="-1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450" b="1">
                <a:solidFill>
                  <a:srgbClr val="3DB987"/>
                </a:solidFill>
                <a:latin typeface="Poppins"/>
                <a:cs typeface="Poppins"/>
              </a:rPr>
              <a:t>ces</a:t>
            </a:r>
            <a:r>
              <a:rPr dirty="0" sz="1450" spc="-2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450" b="1">
                <a:solidFill>
                  <a:srgbClr val="3DB987"/>
                </a:solidFill>
                <a:latin typeface="Poppins"/>
                <a:cs typeface="Poppins"/>
              </a:rPr>
              <a:t>besoins</a:t>
            </a:r>
            <a:r>
              <a:rPr dirty="0" sz="1450" spc="-1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450" spc="-50" b="1">
                <a:solidFill>
                  <a:srgbClr val="3DB987"/>
                </a:solidFill>
                <a:latin typeface="Poppins"/>
                <a:cs typeface="Poppins"/>
              </a:rPr>
              <a:t>… </a:t>
            </a:r>
            <a:r>
              <a:rPr dirty="0" sz="1450" b="1">
                <a:solidFill>
                  <a:srgbClr val="3DB987"/>
                </a:solidFill>
                <a:latin typeface="Poppins"/>
                <a:cs typeface="Poppins"/>
              </a:rPr>
              <a:t>et</a:t>
            </a:r>
            <a:r>
              <a:rPr dirty="0" sz="1450" spc="-2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450" b="1">
                <a:solidFill>
                  <a:srgbClr val="3DB987"/>
                </a:solidFill>
                <a:latin typeface="Poppins"/>
                <a:cs typeface="Poppins"/>
              </a:rPr>
              <a:t>avons</a:t>
            </a:r>
            <a:r>
              <a:rPr dirty="0" sz="1450" spc="-2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450" b="1">
                <a:solidFill>
                  <a:srgbClr val="3DB987"/>
                </a:solidFill>
                <a:latin typeface="Poppins"/>
                <a:cs typeface="Poppins"/>
              </a:rPr>
              <a:t>permis</a:t>
            </a:r>
            <a:r>
              <a:rPr dirty="0" sz="1450" spc="-2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450" b="1">
                <a:solidFill>
                  <a:srgbClr val="3DB987"/>
                </a:solidFill>
                <a:latin typeface="Poppins"/>
                <a:cs typeface="Poppins"/>
              </a:rPr>
              <a:t>au</a:t>
            </a:r>
            <a:r>
              <a:rPr dirty="0" sz="1450" spc="-2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450" b="1">
                <a:solidFill>
                  <a:srgbClr val="3DB987"/>
                </a:solidFill>
                <a:latin typeface="Poppins"/>
                <a:cs typeface="Poppins"/>
              </a:rPr>
              <a:t>CNM</a:t>
            </a:r>
            <a:r>
              <a:rPr dirty="0" sz="1450" spc="-2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450" b="1">
                <a:solidFill>
                  <a:srgbClr val="3DB987"/>
                </a:solidFill>
                <a:latin typeface="Poppins"/>
                <a:cs typeface="Poppins"/>
              </a:rPr>
              <a:t>de</a:t>
            </a:r>
            <a:r>
              <a:rPr dirty="0" sz="1450" spc="-2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1450" spc="-50" b="1">
                <a:solidFill>
                  <a:srgbClr val="3DB987"/>
                </a:solidFill>
                <a:latin typeface="Poppins"/>
                <a:cs typeface="Poppins"/>
              </a:rPr>
              <a:t>:</a:t>
            </a:r>
            <a:endParaRPr sz="1450">
              <a:latin typeface="Poppins"/>
              <a:cs typeface="Poppins"/>
            </a:endParaRPr>
          </a:p>
          <a:p>
            <a:pPr algn="just" marL="95885" marR="5080" indent="-83820">
              <a:lnSpc>
                <a:spcPct val="151100"/>
              </a:lnSpc>
              <a:spcBef>
                <a:spcPts val="1300"/>
              </a:spcBef>
              <a:buClr>
                <a:srgbClr val="3EC0C3"/>
              </a:buClr>
              <a:buChar char="&gt;"/>
              <a:tabLst>
                <a:tab pos="97155" algn="l"/>
              </a:tabLst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gagner</a:t>
            </a:r>
            <a:r>
              <a:rPr dirty="0" sz="800" spc="12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du</a:t>
            </a:r>
            <a:r>
              <a:rPr dirty="0" sz="800" spc="12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temps</a:t>
            </a:r>
            <a:r>
              <a:rPr dirty="0" sz="800" spc="16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:</a:t>
            </a:r>
            <a:r>
              <a:rPr dirty="0" sz="800" spc="1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1</a:t>
            </a:r>
            <a:r>
              <a:rPr dirty="0" sz="800" spc="1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mi-temps</a:t>
            </a:r>
            <a:r>
              <a:rPr dirty="0" sz="800" spc="1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VS</a:t>
            </a:r>
            <a:r>
              <a:rPr dirty="0" sz="800" spc="1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un</a:t>
            </a:r>
            <a:r>
              <a:rPr dirty="0" sz="800" spc="1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temps</a:t>
            </a:r>
            <a:r>
              <a:rPr dirty="0" sz="800" spc="1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plein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	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qui</a:t>
            </a:r>
            <a:r>
              <a:rPr dirty="0" sz="800" spc="11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gère</a:t>
            </a:r>
            <a:r>
              <a:rPr dirty="0" sz="800" spc="11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la</a:t>
            </a:r>
            <a:r>
              <a:rPr dirty="0" sz="800" spc="114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comm’</a:t>
            </a:r>
            <a:r>
              <a:rPr dirty="0" sz="800" spc="11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800" spc="114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son</a:t>
            </a:r>
            <a:r>
              <a:rPr dirty="0" sz="800" spc="11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temps</a:t>
            </a:r>
            <a:r>
              <a:rPr dirty="0" sz="800" spc="114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est</a:t>
            </a:r>
            <a:r>
              <a:rPr dirty="0" sz="800" spc="11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donc</a:t>
            </a:r>
            <a:r>
              <a:rPr dirty="0" sz="800" spc="11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utilisé</a:t>
            </a:r>
            <a:r>
              <a:rPr dirty="0" sz="800" spc="114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Poppins"/>
                <a:cs typeface="Poppins"/>
              </a:rPr>
              <a:t>à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 	des</a:t>
            </a:r>
            <a:r>
              <a:rPr dirty="0" sz="800" spc="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tâches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à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plus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forte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valeur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ajoutée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Poppins"/>
                <a:cs typeface="Poppins"/>
              </a:rPr>
              <a:t>;</a:t>
            </a:r>
            <a:endParaRPr sz="800">
              <a:latin typeface="Poppins"/>
              <a:cs typeface="Poppins"/>
            </a:endParaRPr>
          </a:p>
          <a:p>
            <a:pPr algn="just" marL="95885" marR="5080" indent="-83820">
              <a:lnSpc>
                <a:spcPct val="151100"/>
              </a:lnSpc>
              <a:buClr>
                <a:srgbClr val="3EC0C3"/>
              </a:buClr>
              <a:buChar char="&gt;"/>
              <a:tabLst>
                <a:tab pos="97155" algn="l"/>
              </a:tabLst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donner</a:t>
            </a:r>
            <a:r>
              <a:rPr dirty="0" sz="800" spc="13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une</a:t>
            </a:r>
            <a:r>
              <a:rPr dirty="0" sz="800" spc="13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meilleure</a:t>
            </a:r>
            <a:r>
              <a:rPr dirty="0" sz="800" spc="13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image</a:t>
            </a:r>
            <a:r>
              <a:rPr dirty="0" sz="800" spc="17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:</a:t>
            </a:r>
            <a:r>
              <a:rPr dirty="0" sz="800" spc="1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format</a:t>
            </a:r>
            <a:r>
              <a:rPr dirty="0" sz="800" spc="1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immersif</a:t>
            </a:r>
            <a:r>
              <a:rPr dirty="0" sz="800" spc="1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 	l’écran,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au</a:t>
            </a:r>
            <a:r>
              <a:rPr dirty="0" sz="800" spc="5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centre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&gt;</a:t>
            </a:r>
            <a:r>
              <a:rPr dirty="0" sz="800" spc="5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le</a:t>
            </a:r>
            <a:r>
              <a:rPr dirty="0" sz="800" spc="5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premier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accueil</a:t>
            </a:r>
            <a:r>
              <a:rPr dirty="0" sz="800" spc="5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est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«</a:t>
            </a:r>
            <a:r>
              <a:rPr dirty="0" sz="800" spc="5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BEAU</a:t>
            </a:r>
            <a:r>
              <a:rPr dirty="0" sz="800" spc="5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»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Poppins"/>
                <a:cs typeface="Poppins"/>
              </a:rPr>
              <a:t>;</a:t>
            </a:r>
            <a:endParaRPr sz="800">
              <a:latin typeface="Poppins"/>
              <a:cs typeface="Poppins"/>
            </a:endParaRPr>
          </a:p>
          <a:p>
            <a:pPr algn="just" marL="95885" marR="5080" indent="-83820">
              <a:lnSpc>
                <a:spcPct val="151100"/>
              </a:lnSpc>
              <a:buClr>
                <a:srgbClr val="3EC0C3"/>
              </a:buClr>
              <a:buChar char="&gt;"/>
              <a:tabLst>
                <a:tab pos="97155" algn="l"/>
              </a:tabLst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être</a:t>
            </a:r>
            <a:r>
              <a:rPr dirty="0" sz="800" spc="7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plus</a:t>
            </a:r>
            <a:r>
              <a:rPr dirty="0" sz="800" spc="7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réactif</a:t>
            </a:r>
            <a:r>
              <a:rPr dirty="0" sz="800" spc="11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:</a:t>
            </a:r>
            <a:r>
              <a:rPr dirty="0" sz="800" spc="8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possibilité</a:t>
            </a:r>
            <a:r>
              <a:rPr dirty="0" sz="800" spc="8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quasi</a:t>
            </a:r>
            <a:r>
              <a:rPr dirty="0" sz="800" spc="8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immédiatement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	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changer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un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message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(résultats,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menu,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etc.)</a:t>
            </a:r>
            <a:r>
              <a:rPr dirty="0" sz="800" spc="35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Poppins"/>
                <a:cs typeface="Poppins"/>
              </a:rPr>
              <a:t>;</a:t>
            </a:r>
            <a:endParaRPr sz="800">
              <a:latin typeface="Poppins"/>
              <a:cs typeface="Poppins"/>
            </a:endParaRPr>
          </a:p>
          <a:p>
            <a:pPr algn="just" marL="95885" marR="5080" indent="-83820">
              <a:lnSpc>
                <a:spcPct val="151100"/>
              </a:lnSpc>
              <a:buClr>
                <a:srgbClr val="3EC0C3"/>
              </a:buClr>
              <a:buChar char="&gt;"/>
              <a:tabLst>
                <a:tab pos="97155" algn="l"/>
              </a:tabLst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plus</a:t>
            </a:r>
            <a:r>
              <a:rPr dirty="0" sz="800" spc="15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responsable</a:t>
            </a:r>
            <a:r>
              <a:rPr dirty="0" sz="800" spc="19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:</a:t>
            </a:r>
            <a:r>
              <a:rPr dirty="0" sz="800" spc="1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on</a:t>
            </a:r>
            <a:r>
              <a:rPr dirty="0" sz="800" spc="17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jette</a:t>
            </a:r>
            <a:r>
              <a:rPr dirty="0" sz="800" spc="17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moins</a:t>
            </a:r>
            <a:r>
              <a:rPr dirty="0" sz="800" spc="17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800" spc="17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documents,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	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on</a:t>
            </a:r>
            <a:r>
              <a:rPr dirty="0" sz="800" spc="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imprime</a:t>
            </a:r>
            <a:r>
              <a:rPr dirty="0" sz="800" spc="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moins</a:t>
            </a:r>
            <a:r>
              <a:rPr dirty="0" sz="800" spc="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800" spc="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donc</a:t>
            </a:r>
            <a:r>
              <a:rPr dirty="0" sz="800" spc="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on</a:t>
            </a:r>
            <a:r>
              <a:rPr dirty="0" sz="800" spc="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polue</a:t>
            </a:r>
            <a:r>
              <a:rPr dirty="0" sz="800" spc="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moins.</a:t>
            </a:r>
            <a:r>
              <a:rPr dirty="0" sz="800" spc="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Des</a:t>
            </a:r>
            <a:r>
              <a:rPr dirty="0" sz="800" spc="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Poppins"/>
                <a:cs typeface="Poppins"/>
              </a:rPr>
              <a:t>dé-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 	veloppements</a:t>
            </a:r>
            <a:r>
              <a:rPr dirty="0" sz="800" spc="15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sont</a:t>
            </a:r>
            <a:r>
              <a:rPr dirty="0" sz="800" spc="15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en</a:t>
            </a:r>
            <a:r>
              <a:rPr dirty="0" sz="800" spc="15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cours</a:t>
            </a:r>
            <a:r>
              <a:rPr dirty="0" sz="800" spc="15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avec</a:t>
            </a:r>
            <a:r>
              <a:rPr dirty="0" sz="800" spc="15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le</a:t>
            </a:r>
            <a:r>
              <a:rPr dirty="0" sz="800" spc="15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CNM</a:t>
            </a:r>
            <a:r>
              <a:rPr dirty="0" sz="800" spc="15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pour</a:t>
            </a:r>
            <a:r>
              <a:rPr dirty="0" sz="800" spc="15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Poppins"/>
                <a:cs typeface="Poppins"/>
              </a:rPr>
              <a:t>le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 	IOT</a:t>
            </a:r>
            <a:r>
              <a:rPr dirty="0" sz="800" spc="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RSE</a:t>
            </a:r>
            <a:r>
              <a:rPr dirty="0" sz="800" spc="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Poppins"/>
                <a:cs typeface="Poppins"/>
              </a:rPr>
              <a:t>;</a:t>
            </a:r>
            <a:endParaRPr sz="800">
              <a:latin typeface="Poppins"/>
              <a:cs typeface="Poppins"/>
            </a:endParaRPr>
          </a:p>
          <a:p>
            <a:pPr algn="just" marL="95885" marR="5080" indent="-83820">
              <a:lnSpc>
                <a:spcPct val="151100"/>
              </a:lnSpc>
              <a:buClr>
                <a:srgbClr val="3EC0C3"/>
              </a:buClr>
              <a:buChar char="&gt;"/>
              <a:tabLst>
                <a:tab pos="97155" algn="l"/>
              </a:tabLst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précurseur</a:t>
            </a:r>
            <a:r>
              <a:rPr dirty="0" sz="800" spc="16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:</a:t>
            </a:r>
            <a:r>
              <a:rPr dirty="0" sz="800" spc="1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inédit,</a:t>
            </a:r>
            <a:r>
              <a:rPr dirty="0" sz="800" spc="1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le</a:t>
            </a:r>
            <a:r>
              <a:rPr dirty="0" sz="800" spc="1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sujet</a:t>
            </a:r>
            <a:r>
              <a:rPr dirty="0" sz="800" spc="1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est</a:t>
            </a:r>
            <a:r>
              <a:rPr dirty="0" sz="800" spc="1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lancé</a:t>
            </a:r>
            <a:r>
              <a:rPr dirty="0" sz="800" spc="1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depuis</a:t>
            </a:r>
            <a:r>
              <a:rPr dirty="0" sz="800" spc="1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cette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	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année</a:t>
            </a:r>
            <a:r>
              <a:rPr dirty="0" sz="800" spc="39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&gt;</a:t>
            </a:r>
            <a:r>
              <a:rPr dirty="0" sz="800" spc="39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la</a:t>
            </a:r>
            <a:r>
              <a:rPr dirty="0" sz="800" spc="39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seule</a:t>
            </a:r>
            <a:r>
              <a:rPr dirty="0" sz="800" spc="39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entreprise</a:t>
            </a:r>
            <a:r>
              <a:rPr dirty="0" sz="800" spc="39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qui</a:t>
            </a:r>
            <a:r>
              <a:rPr dirty="0" sz="800" spc="39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lies</a:t>
            </a:r>
            <a:r>
              <a:rPr dirty="0" sz="800" spc="39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l’expertise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	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comm’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à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la</a:t>
            </a:r>
            <a:r>
              <a:rPr dirty="0" sz="800" spc="7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technique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Poppins"/>
                <a:cs typeface="Poppins"/>
              </a:rPr>
              <a:t>;</a:t>
            </a:r>
            <a:endParaRPr sz="800">
              <a:latin typeface="Poppins"/>
              <a:cs typeface="Poppins"/>
            </a:endParaRPr>
          </a:p>
          <a:p>
            <a:pPr algn="just" marL="95885" marR="5080" indent="-83820">
              <a:lnSpc>
                <a:spcPct val="151100"/>
              </a:lnSpc>
              <a:buClr>
                <a:srgbClr val="3EC0C3"/>
              </a:buClr>
              <a:buChar char="&gt;"/>
              <a:tabLst>
                <a:tab pos="97155" algn="l"/>
              </a:tabLst>
            </a:pP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être</a:t>
            </a:r>
            <a:r>
              <a:rPr dirty="0" sz="800" spc="4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plus</a:t>
            </a:r>
            <a:r>
              <a:rPr dirty="0" sz="800" spc="4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sécure</a:t>
            </a:r>
            <a:r>
              <a:rPr dirty="0" sz="800" spc="6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:</a:t>
            </a:r>
            <a:r>
              <a:rPr dirty="0" sz="800" spc="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le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contrôle</a:t>
            </a:r>
            <a:r>
              <a:rPr dirty="0" sz="800" spc="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des</a:t>
            </a:r>
            <a:r>
              <a:rPr dirty="0" sz="800" spc="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infos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se</a:t>
            </a:r>
            <a:r>
              <a:rPr dirty="0" sz="800" spc="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fait</a:t>
            </a:r>
            <a:r>
              <a:rPr dirty="0" sz="800" spc="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à</a:t>
            </a:r>
            <a:r>
              <a:rPr dirty="0" sz="8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20">
                <a:solidFill>
                  <a:srgbClr val="231F20"/>
                </a:solidFill>
                <a:latin typeface="Poppins"/>
                <a:cs typeface="Poppins"/>
              </a:rPr>
              <a:t>dis-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 	tance…</a:t>
            </a:r>
            <a:r>
              <a:rPr dirty="0" sz="800" spc="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via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un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logiciel</a:t>
            </a:r>
            <a:r>
              <a:rPr dirty="0" sz="800" spc="6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personnalisé.</a:t>
            </a:r>
            <a:endParaRPr sz="800">
              <a:latin typeface="Poppins"/>
              <a:cs typeface="Poppins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4457694" y="5077059"/>
            <a:ext cx="4343400" cy="933450"/>
          </a:xfrm>
          <a:custGeom>
            <a:avLst/>
            <a:gdLst/>
            <a:ahLst/>
            <a:cxnLst/>
            <a:rect l="l" t="t" r="r" b="b"/>
            <a:pathLst>
              <a:path w="4343400" h="933450">
                <a:moveTo>
                  <a:pt x="4338916" y="0"/>
                </a:moveTo>
                <a:lnTo>
                  <a:pt x="10033" y="0"/>
                </a:lnTo>
                <a:lnTo>
                  <a:pt x="4495" y="0"/>
                </a:lnTo>
                <a:lnTo>
                  <a:pt x="0" y="4495"/>
                </a:lnTo>
                <a:lnTo>
                  <a:pt x="0" y="928509"/>
                </a:lnTo>
                <a:lnTo>
                  <a:pt x="4495" y="933005"/>
                </a:lnTo>
                <a:lnTo>
                  <a:pt x="4338916" y="933005"/>
                </a:lnTo>
                <a:lnTo>
                  <a:pt x="4343400" y="928509"/>
                </a:lnTo>
                <a:lnTo>
                  <a:pt x="4343400" y="4495"/>
                </a:lnTo>
                <a:lnTo>
                  <a:pt x="4338916" y="0"/>
                </a:lnTo>
                <a:close/>
              </a:path>
            </a:pathLst>
          </a:custGeom>
          <a:solidFill>
            <a:srgbClr val="263C7F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4457694" y="5077059"/>
            <a:ext cx="4343400" cy="93345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endParaRPr sz="1000">
              <a:latin typeface="Times New Roman"/>
              <a:cs typeface="Times New Roman"/>
            </a:endParaRPr>
          </a:p>
          <a:p>
            <a:pPr marL="342900" marR="1248410">
              <a:lnSpc>
                <a:spcPct val="116900"/>
              </a:lnSpc>
              <a:spcBef>
                <a:spcPts val="5"/>
              </a:spcBef>
            </a:pPr>
            <a:r>
              <a:rPr dirty="0" sz="1000" b="1">
                <a:solidFill>
                  <a:srgbClr val="FFFFFF"/>
                </a:solidFill>
                <a:latin typeface="Poppins"/>
                <a:cs typeface="Poppins"/>
              </a:rPr>
              <a:t>Nous</a:t>
            </a:r>
            <a:r>
              <a:rPr dirty="0" sz="1000" spc="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ppins"/>
                <a:cs typeface="Poppins"/>
              </a:rPr>
              <a:t>avons</a:t>
            </a:r>
            <a:r>
              <a:rPr dirty="0" sz="1000" spc="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ppins"/>
                <a:cs typeface="Poppins"/>
              </a:rPr>
              <a:t>des</a:t>
            </a:r>
            <a:r>
              <a:rPr dirty="0" sz="1000" spc="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ppins"/>
                <a:cs typeface="Poppins"/>
              </a:rPr>
              <a:t>solutions</a:t>
            </a:r>
            <a:r>
              <a:rPr dirty="0" sz="1000" spc="1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ppins"/>
                <a:cs typeface="Poppins"/>
              </a:rPr>
              <a:t>de</a:t>
            </a:r>
            <a:r>
              <a:rPr dirty="0" sz="1000" spc="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Poppins"/>
                <a:cs typeface="Poppins"/>
              </a:rPr>
              <a:t>financement </a:t>
            </a:r>
            <a:r>
              <a:rPr dirty="0" sz="1000" b="1">
                <a:solidFill>
                  <a:srgbClr val="FFFFFF"/>
                </a:solidFill>
                <a:latin typeface="Poppins"/>
                <a:cs typeface="Poppins"/>
              </a:rPr>
              <a:t>pour</a:t>
            </a:r>
            <a:r>
              <a:rPr dirty="0" sz="1000" spc="1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ppins"/>
                <a:cs typeface="Poppins"/>
              </a:rPr>
              <a:t>vous</a:t>
            </a:r>
            <a:r>
              <a:rPr dirty="0" sz="1000" spc="1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ppins"/>
                <a:cs typeface="Poppins"/>
              </a:rPr>
              <a:t>et</a:t>
            </a:r>
            <a:r>
              <a:rPr dirty="0" sz="1000" spc="1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ppins"/>
                <a:cs typeface="Poppins"/>
              </a:rPr>
              <a:t>même</a:t>
            </a:r>
            <a:r>
              <a:rPr dirty="0" sz="1000" spc="1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ppins"/>
                <a:cs typeface="Poppins"/>
              </a:rPr>
              <a:t>des</a:t>
            </a:r>
            <a:r>
              <a:rPr dirty="0" sz="1000" spc="1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Poppins"/>
                <a:cs typeface="Poppins"/>
              </a:rPr>
              <a:t>possibilités</a:t>
            </a:r>
            <a:endParaRPr sz="1000">
              <a:latin typeface="Poppins"/>
              <a:cs typeface="Poppins"/>
            </a:endParaRPr>
          </a:p>
          <a:p>
            <a:pPr marL="342900">
              <a:lnSpc>
                <a:spcPct val="100000"/>
              </a:lnSpc>
              <a:spcBef>
                <a:spcPts val="200"/>
              </a:spcBef>
            </a:pPr>
            <a:r>
              <a:rPr dirty="0" sz="1000" b="1">
                <a:solidFill>
                  <a:srgbClr val="FFFFFF"/>
                </a:solidFill>
                <a:latin typeface="Poppins"/>
                <a:cs typeface="Poppins"/>
              </a:rPr>
              <a:t>de</a:t>
            </a:r>
            <a:r>
              <a:rPr dirty="0" sz="1000" spc="2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ppins"/>
                <a:cs typeface="Poppins"/>
              </a:rPr>
              <a:t>générer</a:t>
            </a:r>
            <a:r>
              <a:rPr dirty="0" sz="1000" spc="2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oppins"/>
                <a:cs typeface="Poppins"/>
              </a:rPr>
              <a:t>des</a:t>
            </a:r>
            <a:r>
              <a:rPr dirty="0" sz="1000" spc="2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Poppins"/>
                <a:cs typeface="Poppins"/>
              </a:rPr>
              <a:t>revenus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7128005" y="3801103"/>
            <a:ext cx="350520" cy="361315"/>
          </a:xfrm>
          <a:custGeom>
            <a:avLst/>
            <a:gdLst/>
            <a:ahLst/>
            <a:cxnLst/>
            <a:rect l="l" t="t" r="r" b="b"/>
            <a:pathLst>
              <a:path w="350520" h="361314">
                <a:moveTo>
                  <a:pt x="346519" y="0"/>
                </a:moveTo>
                <a:lnTo>
                  <a:pt x="0" y="1536"/>
                </a:lnTo>
                <a:lnTo>
                  <a:pt x="2336" y="12496"/>
                </a:lnTo>
                <a:lnTo>
                  <a:pt x="165303" y="361213"/>
                </a:lnTo>
                <a:lnTo>
                  <a:pt x="170878" y="361289"/>
                </a:lnTo>
                <a:lnTo>
                  <a:pt x="350024" y="5676"/>
                </a:lnTo>
                <a:lnTo>
                  <a:pt x="346519" y="0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object 2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12733" y="3428983"/>
            <a:ext cx="197446" cy="203708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91493" y="3781432"/>
            <a:ext cx="102806" cy="106044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72400" y="5241723"/>
            <a:ext cx="594359" cy="5943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7900" y="12"/>
            <a:ext cx="3086100" cy="6839991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3545204" cy="4250055"/>
            <a:chOff x="0" y="0"/>
            <a:chExt cx="3545204" cy="425005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3545204" cy="4034790"/>
            </a:xfrm>
            <a:custGeom>
              <a:avLst/>
              <a:gdLst/>
              <a:ahLst/>
              <a:cxnLst/>
              <a:rect l="l" t="t" r="r" b="b"/>
              <a:pathLst>
                <a:path w="3545204" h="4034790">
                  <a:moveTo>
                    <a:pt x="3544669" y="0"/>
                  </a:moveTo>
                  <a:lnTo>
                    <a:pt x="0" y="0"/>
                  </a:lnTo>
                  <a:lnTo>
                    <a:pt x="0" y="938487"/>
                  </a:lnTo>
                  <a:lnTo>
                    <a:pt x="1255015" y="3986384"/>
                  </a:lnTo>
                  <a:lnTo>
                    <a:pt x="1277584" y="4021698"/>
                  </a:lnTo>
                  <a:lnTo>
                    <a:pt x="1304759" y="4034553"/>
                  </a:lnTo>
                  <a:lnTo>
                    <a:pt x="1333180" y="4024765"/>
                  </a:lnTo>
                  <a:lnTo>
                    <a:pt x="1359485" y="3992149"/>
                  </a:lnTo>
                  <a:lnTo>
                    <a:pt x="3544669" y="0"/>
                  </a:lnTo>
                  <a:close/>
                </a:path>
              </a:pathLst>
            </a:custGeom>
            <a:solidFill>
              <a:srgbClr val="3DB987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"/>
              <a:ext cx="3359150" cy="4249545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4143178" y="2574009"/>
            <a:ext cx="1132205" cy="1145540"/>
            <a:chOff x="4143178" y="2574009"/>
            <a:chExt cx="1132205" cy="1145540"/>
          </a:xfrm>
        </p:grpSpPr>
        <p:sp>
          <p:nvSpPr>
            <p:cNvPr id="7" name="object 7" descr=""/>
            <p:cNvSpPr/>
            <p:nvPr/>
          </p:nvSpPr>
          <p:spPr>
            <a:xfrm>
              <a:off x="4143178" y="2574009"/>
              <a:ext cx="1132205" cy="1145540"/>
            </a:xfrm>
            <a:custGeom>
              <a:avLst/>
              <a:gdLst/>
              <a:ahLst/>
              <a:cxnLst/>
              <a:rect l="l" t="t" r="r" b="b"/>
              <a:pathLst>
                <a:path w="1132204" h="1145539">
                  <a:moveTo>
                    <a:pt x="1051991" y="0"/>
                  </a:moveTo>
                  <a:lnTo>
                    <a:pt x="79654" y="0"/>
                  </a:lnTo>
                  <a:lnTo>
                    <a:pt x="48648" y="6259"/>
                  </a:lnTo>
                  <a:lnTo>
                    <a:pt x="23329" y="23329"/>
                  </a:lnTo>
                  <a:lnTo>
                    <a:pt x="6259" y="48648"/>
                  </a:lnTo>
                  <a:lnTo>
                    <a:pt x="0" y="79654"/>
                  </a:lnTo>
                  <a:lnTo>
                    <a:pt x="0" y="1065784"/>
                  </a:lnTo>
                  <a:lnTo>
                    <a:pt x="6259" y="1096789"/>
                  </a:lnTo>
                  <a:lnTo>
                    <a:pt x="23329" y="1122108"/>
                  </a:lnTo>
                  <a:lnTo>
                    <a:pt x="48648" y="1139178"/>
                  </a:lnTo>
                  <a:lnTo>
                    <a:pt x="79654" y="1145438"/>
                  </a:lnTo>
                  <a:lnTo>
                    <a:pt x="1051991" y="1145438"/>
                  </a:lnTo>
                  <a:lnTo>
                    <a:pt x="1082997" y="1139178"/>
                  </a:lnTo>
                  <a:lnTo>
                    <a:pt x="1108316" y="1122108"/>
                  </a:lnTo>
                  <a:lnTo>
                    <a:pt x="1125386" y="1096789"/>
                  </a:lnTo>
                  <a:lnTo>
                    <a:pt x="1131646" y="1065784"/>
                  </a:lnTo>
                  <a:lnTo>
                    <a:pt x="1131646" y="79654"/>
                  </a:lnTo>
                  <a:lnTo>
                    <a:pt x="1125386" y="48648"/>
                  </a:lnTo>
                  <a:lnTo>
                    <a:pt x="1108316" y="23329"/>
                  </a:lnTo>
                  <a:lnTo>
                    <a:pt x="1082997" y="6259"/>
                  </a:lnTo>
                  <a:lnTo>
                    <a:pt x="1051991" y="0"/>
                  </a:lnTo>
                  <a:close/>
                </a:path>
              </a:pathLst>
            </a:custGeom>
            <a:solidFill>
              <a:srgbClr val="283A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699026" y="2964110"/>
              <a:ext cx="323850" cy="335915"/>
            </a:xfrm>
            <a:custGeom>
              <a:avLst/>
              <a:gdLst/>
              <a:ahLst/>
              <a:cxnLst/>
              <a:rect l="l" t="t" r="r" b="b"/>
              <a:pathLst>
                <a:path w="323850" h="335914">
                  <a:moveTo>
                    <a:pt x="163106" y="0"/>
                  </a:moveTo>
                  <a:lnTo>
                    <a:pt x="117781" y="5143"/>
                  </a:lnTo>
                  <a:lnTo>
                    <a:pt x="78028" y="20535"/>
                  </a:lnTo>
                  <a:lnTo>
                    <a:pt x="45175" y="45481"/>
                  </a:lnTo>
                  <a:lnTo>
                    <a:pt x="20523" y="79209"/>
                  </a:lnTo>
                  <a:lnTo>
                    <a:pt x="5127" y="120435"/>
                  </a:lnTo>
                  <a:lnTo>
                    <a:pt x="0" y="167805"/>
                  </a:lnTo>
                  <a:lnTo>
                    <a:pt x="1302" y="192007"/>
                  </a:lnTo>
                  <a:lnTo>
                    <a:pt x="11717" y="236008"/>
                  </a:lnTo>
                  <a:lnTo>
                    <a:pt x="32265" y="273798"/>
                  </a:lnTo>
                  <a:lnTo>
                    <a:pt x="61302" y="303282"/>
                  </a:lnTo>
                  <a:lnTo>
                    <a:pt x="98139" y="323887"/>
                  </a:lnTo>
                  <a:lnTo>
                    <a:pt x="140235" y="334307"/>
                  </a:lnTo>
                  <a:lnTo>
                    <a:pt x="163106" y="335610"/>
                  </a:lnTo>
                  <a:lnTo>
                    <a:pt x="191009" y="333721"/>
                  </a:lnTo>
                  <a:lnTo>
                    <a:pt x="239992" y="318609"/>
                  </a:lnTo>
                  <a:lnTo>
                    <a:pt x="279408" y="289241"/>
                  </a:lnTo>
                  <a:lnTo>
                    <a:pt x="296538" y="267550"/>
                  </a:lnTo>
                  <a:lnTo>
                    <a:pt x="161340" y="267550"/>
                  </a:lnTo>
                  <a:lnTo>
                    <a:pt x="146122" y="266303"/>
                  </a:lnTo>
                  <a:lnTo>
                    <a:pt x="107949" y="247611"/>
                  </a:lnTo>
                  <a:lnTo>
                    <a:pt x="85950" y="209099"/>
                  </a:lnTo>
                  <a:lnTo>
                    <a:pt x="83311" y="192443"/>
                  </a:lnTo>
                  <a:lnTo>
                    <a:pt x="320928" y="192443"/>
                  </a:lnTo>
                  <a:lnTo>
                    <a:pt x="321949" y="185191"/>
                  </a:lnTo>
                  <a:lnTo>
                    <a:pt x="322684" y="177495"/>
                  </a:lnTo>
                  <a:lnTo>
                    <a:pt x="323129" y="169350"/>
                  </a:lnTo>
                  <a:lnTo>
                    <a:pt x="323156" y="167805"/>
                  </a:lnTo>
                  <a:lnTo>
                    <a:pt x="323278" y="160756"/>
                  </a:lnTo>
                  <a:lnTo>
                    <a:pt x="322013" y="137679"/>
                  </a:lnTo>
                  <a:lnTo>
                    <a:pt x="321947" y="137299"/>
                  </a:lnTo>
                  <a:lnTo>
                    <a:pt x="83896" y="137299"/>
                  </a:lnTo>
                  <a:lnTo>
                    <a:pt x="87146" y="122247"/>
                  </a:lnTo>
                  <a:lnTo>
                    <a:pt x="109423" y="85953"/>
                  </a:lnTo>
                  <a:lnTo>
                    <a:pt x="145957" y="68680"/>
                  </a:lnTo>
                  <a:lnTo>
                    <a:pt x="145623" y="68680"/>
                  </a:lnTo>
                  <a:lnTo>
                    <a:pt x="160756" y="67487"/>
                  </a:lnTo>
                  <a:lnTo>
                    <a:pt x="297178" y="67487"/>
                  </a:lnTo>
                  <a:lnTo>
                    <a:pt x="291888" y="59285"/>
                  </a:lnTo>
                  <a:lnTo>
                    <a:pt x="263429" y="30976"/>
                  </a:lnTo>
                  <a:lnTo>
                    <a:pt x="227178" y="11229"/>
                  </a:lnTo>
                  <a:lnTo>
                    <a:pt x="185883" y="1287"/>
                  </a:lnTo>
                  <a:lnTo>
                    <a:pt x="186349" y="1287"/>
                  </a:lnTo>
                  <a:lnTo>
                    <a:pt x="163106" y="0"/>
                  </a:lnTo>
                  <a:close/>
                </a:path>
                <a:path w="323850" h="335914">
                  <a:moveTo>
                    <a:pt x="315048" y="228244"/>
                  </a:moveTo>
                  <a:lnTo>
                    <a:pt x="226466" y="228244"/>
                  </a:lnTo>
                  <a:lnTo>
                    <a:pt x="215131" y="245439"/>
                  </a:lnTo>
                  <a:lnTo>
                    <a:pt x="200499" y="257722"/>
                  </a:lnTo>
                  <a:lnTo>
                    <a:pt x="182569" y="265093"/>
                  </a:lnTo>
                  <a:lnTo>
                    <a:pt x="161340" y="267550"/>
                  </a:lnTo>
                  <a:lnTo>
                    <a:pt x="296538" y="267550"/>
                  </a:lnTo>
                  <a:lnTo>
                    <a:pt x="306400" y="250673"/>
                  </a:lnTo>
                  <a:lnTo>
                    <a:pt x="315048" y="228244"/>
                  </a:lnTo>
                  <a:close/>
                </a:path>
                <a:path w="323850" h="335914">
                  <a:moveTo>
                    <a:pt x="297178" y="67487"/>
                  </a:moveTo>
                  <a:lnTo>
                    <a:pt x="160756" y="67487"/>
                  </a:lnTo>
                  <a:lnTo>
                    <a:pt x="176266" y="68680"/>
                  </a:lnTo>
                  <a:lnTo>
                    <a:pt x="190528" y="72256"/>
                  </a:lnTo>
                  <a:lnTo>
                    <a:pt x="225115" y="96873"/>
                  </a:lnTo>
                  <a:lnTo>
                    <a:pt x="238201" y="137299"/>
                  </a:lnTo>
                  <a:lnTo>
                    <a:pt x="321947" y="137299"/>
                  </a:lnTo>
                  <a:lnTo>
                    <a:pt x="318219" y="115957"/>
                  </a:lnTo>
                  <a:lnTo>
                    <a:pt x="311893" y="95587"/>
                  </a:lnTo>
                  <a:lnTo>
                    <a:pt x="303034" y="76568"/>
                  </a:lnTo>
                  <a:lnTo>
                    <a:pt x="297178" y="674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3039" y="2826414"/>
              <a:ext cx="182333" cy="10247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099772" y="2901751"/>
              <a:ext cx="85090" cy="271145"/>
            </a:xfrm>
            <a:custGeom>
              <a:avLst/>
              <a:gdLst/>
              <a:ahLst/>
              <a:cxnLst/>
              <a:rect l="l" t="t" r="r" b="b"/>
              <a:pathLst>
                <a:path w="85089" h="271144">
                  <a:moveTo>
                    <a:pt x="84721" y="0"/>
                  </a:moveTo>
                  <a:lnTo>
                    <a:pt x="0" y="0"/>
                  </a:lnTo>
                  <a:lnTo>
                    <a:pt x="9524" y="271018"/>
                  </a:lnTo>
                  <a:lnTo>
                    <a:pt x="75742" y="271018"/>
                  </a:lnTo>
                  <a:lnTo>
                    <a:pt x="84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5273" y="3212035"/>
              <a:ext cx="96520" cy="92024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4693841" y="3343582"/>
            <a:ext cx="498475" cy="252729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 marR="5080">
              <a:lnSpc>
                <a:spcPts val="819"/>
              </a:lnSpc>
              <a:spcBef>
                <a:spcPts val="245"/>
              </a:spcBef>
            </a:pPr>
            <a:r>
              <a:rPr dirty="0" sz="800" b="1">
                <a:solidFill>
                  <a:srgbClr val="FFFFFF"/>
                </a:solidFill>
                <a:latin typeface="Poppins"/>
                <a:cs typeface="Poppins"/>
              </a:rPr>
              <a:t>Le </a:t>
            </a:r>
            <a:r>
              <a:rPr dirty="0" sz="800" spc="-10" b="1">
                <a:solidFill>
                  <a:srgbClr val="FFFFFF"/>
                </a:solidFill>
                <a:latin typeface="Poppins"/>
                <a:cs typeface="Poppins"/>
              </a:rPr>
              <a:t>média</a:t>
            </a:r>
            <a:r>
              <a:rPr dirty="0" sz="800" spc="50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800" spc="-10" b="1">
                <a:solidFill>
                  <a:srgbClr val="FFFFFF"/>
                </a:solidFill>
                <a:latin typeface="Poppins"/>
                <a:cs typeface="Poppins"/>
              </a:rPr>
              <a:t>agile</a:t>
            </a:r>
            <a:endParaRPr sz="800">
              <a:latin typeface="Poppins"/>
              <a:cs typeface="Poppins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4142511" y="2284475"/>
            <a:ext cx="777875" cy="1336675"/>
          </a:xfrm>
          <a:custGeom>
            <a:avLst/>
            <a:gdLst/>
            <a:ahLst/>
            <a:cxnLst/>
            <a:rect l="l" t="t" r="r" b="b"/>
            <a:pathLst>
              <a:path w="777875" h="1336675">
                <a:moveTo>
                  <a:pt x="282435" y="1226883"/>
                </a:moveTo>
                <a:lnTo>
                  <a:pt x="0" y="514832"/>
                </a:lnTo>
                <a:lnTo>
                  <a:pt x="0" y="836853"/>
                </a:lnTo>
                <a:lnTo>
                  <a:pt x="177" y="838682"/>
                </a:lnTo>
                <a:lnTo>
                  <a:pt x="182638" y="1312811"/>
                </a:lnTo>
                <a:lnTo>
                  <a:pt x="195440" y="1330274"/>
                </a:lnTo>
                <a:lnTo>
                  <a:pt x="213055" y="1336471"/>
                </a:lnTo>
                <a:lnTo>
                  <a:pt x="230898" y="1331277"/>
                </a:lnTo>
                <a:lnTo>
                  <a:pt x="244411" y="1314577"/>
                </a:lnTo>
                <a:lnTo>
                  <a:pt x="282435" y="1226883"/>
                </a:lnTo>
                <a:close/>
              </a:path>
              <a:path w="777875" h="1336675">
                <a:moveTo>
                  <a:pt x="777405" y="70523"/>
                </a:moveTo>
                <a:lnTo>
                  <a:pt x="764197" y="32804"/>
                </a:lnTo>
                <a:lnTo>
                  <a:pt x="721169" y="3060"/>
                </a:lnTo>
                <a:lnTo>
                  <a:pt x="704646" y="0"/>
                </a:lnTo>
                <a:lnTo>
                  <a:pt x="692061" y="12700"/>
                </a:lnTo>
                <a:lnTo>
                  <a:pt x="676706" y="43395"/>
                </a:lnTo>
                <a:lnTo>
                  <a:pt x="237477" y="1057541"/>
                </a:lnTo>
                <a:lnTo>
                  <a:pt x="292735" y="1198537"/>
                </a:lnTo>
                <a:lnTo>
                  <a:pt x="772642" y="91541"/>
                </a:lnTo>
                <a:lnTo>
                  <a:pt x="777405" y="70523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3113846" y="4070513"/>
            <a:ext cx="3259454" cy="727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dirty="0" sz="2300" b="1">
                <a:solidFill>
                  <a:srgbClr val="263C7F"/>
                </a:solidFill>
                <a:latin typeface="Poppins"/>
                <a:cs typeface="Poppins"/>
              </a:rPr>
              <a:t>Créateur de </a:t>
            </a:r>
            <a:r>
              <a:rPr dirty="0" sz="2300" spc="-10" b="1">
                <a:solidFill>
                  <a:srgbClr val="263C7F"/>
                </a:solidFill>
                <a:latin typeface="Poppins"/>
                <a:cs typeface="Poppins"/>
              </a:rPr>
              <a:t>solutions </a:t>
            </a:r>
            <a:r>
              <a:rPr dirty="0" sz="2300" b="1">
                <a:solidFill>
                  <a:srgbClr val="263C7F"/>
                </a:solidFill>
                <a:latin typeface="Poppins"/>
                <a:cs typeface="Poppins"/>
              </a:rPr>
              <a:t>digitales </a:t>
            </a:r>
            <a:r>
              <a:rPr dirty="0" sz="2300" spc="-10" b="1">
                <a:solidFill>
                  <a:srgbClr val="263C7F"/>
                </a:solidFill>
                <a:latin typeface="Poppins"/>
                <a:cs typeface="Poppins"/>
              </a:rPr>
              <a:t>locales</a:t>
            </a:r>
            <a:endParaRPr sz="2300">
              <a:latin typeface="Poppins"/>
              <a:cs typeface="Poppins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22704" y="6054534"/>
            <a:ext cx="1222295" cy="656539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338895" y="491379"/>
            <a:ext cx="801370" cy="940435"/>
            <a:chOff x="338895" y="491379"/>
            <a:chExt cx="801370" cy="940435"/>
          </a:xfrm>
        </p:grpSpPr>
        <p:sp>
          <p:nvSpPr>
            <p:cNvPr id="17" name="object 17" descr=""/>
            <p:cNvSpPr/>
            <p:nvPr/>
          </p:nvSpPr>
          <p:spPr>
            <a:xfrm>
              <a:off x="418922" y="806702"/>
              <a:ext cx="621030" cy="625475"/>
            </a:xfrm>
            <a:custGeom>
              <a:avLst/>
              <a:gdLst/>
              <a:ahLst/>
              <a:cxnLst/>
              <a:rect l="l" t="t" r="r" b="b"/>
              <a:pathLst>
                <a:path w="621030" h="625475">
                  <a:moveTo>
                    <a:pt x="604977" y="0"/>
                  </a:moveTo>
                  <a:lnTo>
                    <a:pt x="0" y="2616"/>
                  </a:lnTo>
                  <a:lnTo>
                    <a:pt x="4178" y="21666"/>
                  </a:lnTo>
                  <a:lnTo>
                    <a:pt x="289090" y="615569"/>
                  </a:lnTo>
                  <a:lnTo>
                    <a:pt x="294162" y="622539"/>
                  </a:lnTo>
                  <a:lnTo>
                    <a:pt x="300012" y="624925"/>
                  </a:lnTo>
                  <a:lnTo>
                    <a:pt x="305927" y="622716"/>
                  </a:lnTo>
                  <a:lnTo>
                    <a:pt x="311200" y="615899"/>
                  </a:lnTo>
                  <a:lnTo>
                    <a:pt x="618375" y="21920"/>
                  </a:lnTo>
                  <a:lnTo>
                    <a:pt x="620859" y="13355"/>
                  </a:lnTo>
                  <a:lnTo>
                    <a:pt x="619167" y="6378"/>
                  </a:lnTo>
                  <a:lnTo>
                    <a:pt x="613730" y="1692"/>
                  </a:lnTo>
                  <a:lnTo>
                    <a:pt x="604977" y="0"/>
                  </a:lnTo>
                  <a:close/>
                </a:path>
              </a:pathLst>
            </a:custGeom>
            <a:solidFill>
              <a:srgbClr val="FFFFFF">
                <a:alpha val="2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38895" y="491379"/>
              <a:ext cx="801370" cy="806450"/>
            </a:xfrm>
            <a:custGeom>
              <a:avLst/>
              <a:gdLst/>
              <a:ahLst/>
              <a:cxnLst/>
              <a:rect l="l" t="t" r="r" b="b"/>
              <a:pathLst>
                <a:path w="801369" h="806450">
                  <a:moveTo>
                    <a:pt x="780415" y="0"/>
                  </a:moveTo>
                  <a:lnTo>
                    <a:pt x="0" y="3365"/>
                  </a:lnTo>
                  <a:lnTo>
                    <a:pt x="5397" y="27939"/>
                  </a:lnTo>
                  <a:lnTo>
                    <a:pt x="372935" y="794080"/>
                  </a:lnTo>
                  <a:lnTo>
                    <a:pt x="379476" y="803071"/>
                  </a:lnTo>
                  <a:lnTo>
                    <a:pt x="387021" y="806148"/>
                  </a:lnTo>
                  <a:lnTo>
                    <a:pt x="394654" y="803295"/>
                  </a:lnTo>
                  <a:lnTo>
                    <a:pt x="401459" y="794499"/>
                  </a:lnTo>
                  <a:lnTo>
                    <a:pt x="797712" y="28270"/>
                  </a:lnTo>
                  <a:lnTo>
                    <a:pt x="800917" y="17220"/>
                  </a:lnTo>
                  <a:lnTo>
                    <a:pt x="798731" y="8220"/>
                  </a:lnTo>
                  <a:lnTo>
                    <a:pt x="791711" y="2177"/>
                  </a:lnTo>
                  <a:lnTo>
                    <a:pt x="780415" y="0"/>
                  </a:lnTo>
                  <a:close/>
                </a:path>
              </a:pathLst>
            </a:custGeom>
            <a:solidFill>
              <a:srgbClr val="3DB987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" name="object 1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4899" y="0"/>
            <a:ext cx="122744" cy="110422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26205" y="362580"/>
            <a:ext cx="236651" cy="237807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4507" y="110426"/>
            <a:ext cx="250561" cy="2521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59561"/>
            <a:ext cx="2138045" cy="3912235"/>
          </a:xfrm>
          <a:custGeom>
            <a:avLst/>
            <a:gdLst/>
            <a:ahLst/>
            <a:cxnLst/>
            <a:rect l="l" t="t" r="r" b="b"/>
            <a:pathLst>
              <a:path w="2138045" h="3912235">
                <a:moveTo>
                  <a:pt x="2134251" y="0"/>
                </a:moveTo>
                <a:lnTo>
                  <a:pt x="0" y="9440"/>
                </a:lnTo>
                <a:lnTo>
                  <a:pt x="0" y="3911991"/>
                </a:lnTo>
                <a:lnTo>
                  <a:pt x="2137921" y="6172"/>
                </a:lnTo>
                <a:lnTo>
                  <a:pt x="2134251" y="0"/>
                </a:lnTo>
                <a:close/>
              </a:path>
            </a:pathLst>
          </a:custGeom>
          <a:solidFill>
            <a:srgbClr val="263C7F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120" y="6049858"/>
            <a:ext cx="8430638" cy="52676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31500" y="2972607"/>
            <a:ext cx="2160270" cy="5010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100" spc="-10"/>
              <a:t>Sommaire</a:t>
            </a:r>
            <a:endParaRPr sz="3100"/>
          </a:p>
        </p:txBody>
      </p:sp>
      <p:sp>
        <p:nvSpPr>
          <p:cNvPr id="5" name="object 5" descr=""/>
          <p:cNvSpPr txBox="1"/>
          <p:nvPr/>
        </p:nvSpPr>
        <p:spPr>
          <a:xfrm>
            <a:off x="1697300" y="3697528"/>
            <a:ext cx="4079240" cy="81089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452755" indent="-440055">
              <a:lnSpc>
                <a:spcPct val="100000"/>
              </a:lnSpc>
              <a:spcBef>
                <a:spcPts val="720"/>
              </a:spcBef>
              <a:buFont typeface="Poppins"/>
              <a:buAutoNum type="arabicPeriod"/>
              <a:tabLst>
                <a:tab pos="452755" algn="l"/>
                <a:tab pos="659130" algn="l"/>
              </a:tabLst>
            </a:pPr>
            <a:r>
              <a:rPr dirty="0" sz="2050" spc="-50">
                <a:solidFill>
                  <a:srgbClr val="3DB987"/>
                </a:solidFill>
                <a:latin typeface="Poppins"/>
                <a:cs typeface="Poppins"/>
              </a:rPr>
              <a:t>I</a:t>
            </a:r>
            <a:r>
              <a:rPr dirty="0" sz="2050">
                <a:solidFill>
                  <a:srgbClr val="3DB987"/>
                </a:solidFill>
                <a:latin typeface="Poppins"/>
                <a:cs typeface="Poppins"/>
              </a:rPr>
              <a:t>	</a:t>
            </a:r>
            <a:r>
              <a:rPr dirty="0" sz="2050">
                <a:solidFill>
                  <a:srgbClr val="231F20"/>
                </a:solidFill>
                <a:latin typeface="Poppins"/>
                <a:cs typeface="Poppins"/>
              </a:rPr>
              <a:t>Le</a:t>
            </a:r>
            <a:r>
              <a:rPr dirty="0" sz="2050" spc="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2050">
                <a:solidFill>
                  <a:srgbClr val="231F20"/>
                </a:solidFill>
                <a:latin typeface="Poppins"/>
                <a:cs typeface="Poppins"/>
              </a:rPr>
              <a:t>marché</a:t>
            </a:r>
            <a:r>
              <a:rPr dirty="0" sz="205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2050">
                <a:solidFill>
                  <a:srgbClr val="231F20"/>
                </a:solidFill>
                <a:latin typeface="Poppins"/>
                <a:cs typeface="Poppins"/>
              </a:rPr>
              <a:t>digital</a:t>
            </a:r>
            <a:r>
              <a:rPr dirty="0" sz="2050" spc="5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2050">
                <a:solidFill>
                  <a:srgbClr val="231F20"/>
                </a:solidFill>
                <a:latin typeface="Poppins"/>
                <a:cs typeface="Poppins"/>
              </a:rPr>
              <a:t>en</a:t>
            </a:r>
            <a:r>
              <a:rPr dirty="0" sz="2050" spc="5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2050" spc="-10">
                <a:solidFill>
                  <a:srgbClr val="231F20"/>
                </a:solidFill>
                <a:latin typeface="Poppins"/>
                <a:cs typeface="Poppins"/>
              </a:rPr>
              <a:t>local</a:t>
            </a:r>
            <a:endParaRPr sz="2050">
              <a:latin typeface="Poppins"/>
              <a:cs typeface="Poppins"/>
            </a:endParaRPr>
          </a:p>
          <a:p>
            <a:pPr marL="448309" indent="-435609">
              <a:lnSpc>
                <a:spcPct val="100000"/>
              </a:lnSpc>
              <a:spcBef>
                <a:spcPts val="635"/>
              </a:spcBef>
              <a:buFont typeface="Poppins"/>
              <a:buAutoNum type="arabicPeriod"/>
              <a:tabLst>
                <a:tab pos="448309" algn="l"/>
                <a:tab pos="654685" algn="l"/>
              </a:tabLst>
            </a:pPr>
            <a:r>
              <a:rPr dirty="0" sz="2050" spc="-50">
                <a:solidFill>
                  <a:srgbClr val="3DB987"/>
                </a:solidFill>
                <a:latin typeface="Poppins"/>
                <a:cs typeface="Poppins"/>
              </a:rPr>
              <a:t>I</a:t>
            </a:r>
            <a:r>
              <a:rPr dirty="0" sz="2050">
                <a:solidFill>
                  <a:srgbClr val="3DB987"/>
                </a:solidFill>
                <a:latin typeface="Poppins"/>
                <a:cs typeface="Poppins"/>
              </a:rPr>
              <a:t>	</a:t>
            </a:r>
            <a:r>
              <a:rPr dirty="0" sz="2050">
                <a:solidFill>
                  <a:srgbClr val="231F20"/>
                </a:solidFill>
                <a:latin typeface="Poppins"/>
                <a:cs typeface="Poppins"/>
              </a:rPr>
              <a:t>Le</a:t>
            </a:r>
            <a:r>
              <a:rPr dirty="0" sz="2050" spc="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2050" spc="-10">
                <a:solidFill>
                  <a:srgbClr val="231F20"/>
                </a:solidFill>
                <a:latin typeface="Poppins"/>
                <a:cs typeface="Poppins"/>
              </a:rPr>
              <a:t>projet</a:t>
            </a:r>
            <a:endParaRPr sz="2050">
              <a:latin typeface="Poppins"/>
              <a:cs typeface="Poppins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3800" y="0"/>
            <a:ext cx="4320199" cy="5701219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2532232" y="947561"/>
            <a:ext cx="497205" cy="513715"/>
          </a:xfrm>
          <a:custGeom>
            <a:avLst/>
            <a:gdLst/>
            <a:ahLst/>
            <a:cxnLst/>
            <a:rect l="l" t="t" r="r" b="b"/>
            <a:pathLst>
              <a:path w="497205" h="513715">
                <a:moveTo>
                  <a:pt x="483781" y="0"/>
                </a:moveTo>
                <a:lnTo>
                  <a:pt x="0" y="2146"/>
                </a:lnTo>
                <a:lnTo>
                  <a:pt x="3340" y="17805"/>
                </a:lnTo>
                <a:lnTo>
                  <a:pt x="231381" y="505777"/>
                </a:lnTo>
                <a:lnTo>
                  <a:pt x="235459" y="511526"/>
                </a:lnTo>
                <a:lnTo>
                  <a:pt x="240168" y="513491"/>
                </a:lnTo>
                <a:lnTo>
                  <a:pt x="244931" y="511662"/>
                </a:lnTo>
                <a:lnTo>
                  <a:pt x="249174" y="506031"/>
                </a:lnTo>
                <a:lnTo>
                  <a:pt x="494982" y="18110"/>
                </a:lnTo>
                <a:lnTo>
                  <a:pt x="496952" y="11037"/>
                </a:lnTo>
                <a:lnTo>
                  <a:pt x="495501" y="5273"/>
                </a:lnTo>
                <a:lnTo>
                  <a:pt x="490990" y="1400"/>
                </a:lnTo>
                <a:lnTo>
                  <a:pt x="483781" y="0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367552" y="415911"/>
            <a:ext cx="282575" cy="291465"/>
          </a:xfrm>
          <a:custGeom>
            <a:avLst/>
            <a:gdLst/>
            <a:ahLst/>
            <a:cxnLst/>
            <a:rect l="l" t="t" r="r" b="b"/>
            <a:pathLst>
              <a:path w="282575" h="291465">
                <a:moveTo>
                  <a:pt x="278168" y="0"/>
                </a:moveTo>
                <a:lnTo>
                  <a:pt x="0" y="1231"/>
                </a:lnTo>
                <a:lnTo>
                  <a:pt x="1892" y="10109"/>
                </a:lnTo>
                <a:lnTo>
                  <a:pt x="132803" y="290918"/>
                </a:lnTo>
                <a:lnTo>
                  <a:pt x="138976" y="291007"/>
                </a:lnTo>
                <a:lnTo>
                  <a:pt x="282067" y="6286"/>
                </a:lnTo>
                <a:lnTo>
                  <a:pt x="278168" y="0"/>
                </a:lnTo>
                <a:close/>
              </a:path>
            </a:pathLst>
          </a:custGeom>
          <a:solidFill>
            <a:srgbClr val="3EC0C3">
              <a:alpha val="41000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630154" y="817891"/>
            <a:ext cx="1271270" cy="1286510"/>
            <a:chOff x="630154" y="817891"/>
            <a:chExt cx="1271270" cy="1286510"/>
          </a:xfrm>
        </p:grpSpPr>
        <p:sp>
          <p:nvSpPr>
            <p:cNvPr id="10" name="object 10" descr=""/>
            <p:cNvSpPr/>
            <p:nvPr/>
          </p:nvSpPr>
          <p:spPr>
            <a:xfrm>
              <a:off x="638397" y="826133"/>
              <a:ext cx="1254760" cy="1270000"/>
            </a:xfrm>
            <a:custGeom>
              <a:avLst/>
              <a:gdLst/>
              <a:ahLst/>
              <a:cxnLst/>
              <a:rect l="l" t="t" r="r" b="b"/>
              <a:pathLst>
                <a:path w="1254760" h="1270000">
                  <a:moveTo>
                    <a:pt x="1166533" y="1269568"/>
                  </a:moveTo>
                  <a:lnTo>
                    <a:pt x="87731" y="1269568"/>
                  </a:lnTo>
                  <a:lnTo>
                    <a:pt x="53578" y="1262673"/>
                  </a:lnTo>
                  <a:lnTo>
                    <a:pt x="25692" y="1243871"/>
                  </a:lnTo>
                  <a:lnTo>
                    <a:pt x="6892" y="1215984"/>
                  </a:lnTo>
                  <a:lnTo>
                    <a:pt x="0" y="1181836"/>
                  </a:lnTo>
                  <a:lnTo>
                    <a:pt x="0" y="87718"/>
                  </a:lnTo>
                  <a:lnTo>
                    <a:pt x="6892" y="53578"/>
                  </a:lnTo>
                  <a:lnTo>
                    <a:pt x="25692" y="25695"/>
                  </a:lnTo>
                  <a:lnTo>
                    <a:pt x="53578" y="6894"/>
                  </a:lnTo>
                  <a:lnTo>
                    <a:pt x="87731" y="0"/>
                  </a:lnTo>
                  <a:lnTo>
                    <a:pt x="1166533" y="0"/>
                  </a:lnTo>
                  <a:lnTo>
                    <a:pt x="1200681" y="6894"/>
                  </a:lnTo>
                  <a:lnTo>
                    <a:pt x="1228567" y="25695"/>
                  </a:lnTo>
                  <a:lnTo>
                    <a:pt x="1247369" y="53578"/>
                  </a:lnTo>
                  <a:lnTo>
                    <a:pt x="1254264" y="87718"/>
                  </a:lnTo>
                  <a:lnTo>
                    <a:pt x="1254264" y="1181836"/>
                  </a:lnTo>
                  <a:lnTo>
                    <a:pt x="1247369" y="1215984"/>
                  </a:lnTo>
                  <a:lnTo>
                    <a:pt x="1228567" y="1243871"/>
                  </a:lnTo>
                  <a:lnTo>
                    <a:pt x="1200681" y="1262673"/>
                  </a:lnTo>
                  <a:lnTo>
                    <a:pt x="1166533" y="1269568"/>
                  </a:lnTo>
                  <a:close/>
                </a:path>
              </a:pathLst>
            </a:custGeom>
            <a:ln w="164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45027" y="830106"/>
              <a:ext cx="1246505" cy="1261745"/>
            </a:xfrm>
            <a:custGeom>
              <a:avLst/>
              <a:gdLst/>
              <a:ahLst/>
              <a:cxnLst/>
              <a:rect l="l" t="t" r="r" b="b"/>
              <a:pathLst>
                <a:path w="1246505" h="1261745">
                  <a:moveTo>
                    <a:pt x="1158684" y="0"/>
                  </a:moveTo>
                  <a:lnTo>
                    <a:pt x="87731" y="0"/>
                  </a:lnTo>
                  <a:lnTo>
                    <a:pt x="53578" y="6894"/>
                  </a:lnTo>
                  <a:lnTo>
                    <a:pt x="25692" y="25698"/>
                  </a:lnTo>
                  <a:lnTo>
                    <a:pt x="6892" y="53588"/>
                  </a:lnTo>
                  <a:lnTo>
                    <a:pt x="0" y="87744"/>
                  </a:lnTo>
                  <a:lnTo>
                    <a:pt x="0" y="1173886"/>
                  </a:lnTo>
                  <a:lnTo>
                    <a:pt x="6892" y="1208034"/>
                  </a:lnTo>
                  <a:lnTo>
                    <a:pt x="25692" y="1235921"/>
                  </a:lnTo>
                  <a:lnTo>
                    <a:pt x="53578" y="1254723"/>
                  </a:lnTo>
                  <a:lnTo>
                    <a:pt x="87731" y="1261617"/>
                  </a:lnTo>
                  <a:lnTo>
                    <a:pt x="1158684" y="1261617"/>
                  </a:lnTo>
                  <a:lnTo>
                    <a:pt x="1192832" y="1254723"/>
                  </a:lnTo>
                  <a:lnTo>
                    <a:pt x="1220719" y="1235921"/>
                  </a:lnTo>
                  <a:lnTo>
                    <a:pt x="1239521" y="1208034"/>
                  </a:lnTo>
                  <a:lnTo>
                    <a:pt x="1246416" y="1173886"/>
                  </a:lnTo>
                  <a:lnTo>
                    <a:pt x="1246416" y="87744"/>
                  </a:lnTo>
                  <a:lnTo>
                    <a:pt x="1239521" y="53588"/>
                  </a:lnTo>
                  <a:lnTo>
                    <a:pt x="1220719" y="25698"/>
                  </a:lnTo>
                  <a:lnTo>
                    <a:pt x="1192832" y="6894"/>
                  </a:lnTo>
                  <a:lnTo>
                    <a:pt x="1158684" y="0"/>
                  </a:lnTo>
                  <a:close/>
                </a:path>
              </a:pathLst>
            </a:custGeom>
            <a:solidFill>
              <a:srgbClr val="283A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57251" y="1259782"/>
              <a:ext cx="356235" cy="370205"/>
            </a:xfrm>
            <a:custGeom>
              <a:avLst/>
              <a:gdLst/>
              <a:ahLst/>
              <a:cxnLst/>
              <a:rect l="l" t="t" r="r" b="b"/>
              <a:pathLst>
                <a:path w="356234" h="370205">
                  <a:moveTo>
                    <a:pt x="179641" y="0"/>
                  </a:moveTo>
                  <a:lnTo>
                    <a:pt x="129728" y="5661"/>
                  </a:lnTo>
                  <a:lnTo>
                    <a:pt x="85940" y="22618"/>
                  </a:lnTo>
                  <a:lnTo>
                    <a:pt x="49749" y="50088"/>
                  </a:lnTo>
                  <a:lnTo>
                    <a:pt x="22606" y="87236"/>
                  </a:lnTo>
                  <a:lnTo>
                    <a:pt x="5649" y="132643"/>
                  </a:lnTo>
                  <a:lnTo>
                    <a:pt x="0" y="184823"/>
                  </a:lnTo>
                  <a:lnTo>
                    <a:pt x="1433" y="211481"/>
                  </a:lnTo>
                  <a:lnTo>
                    <a:pt x="12901" y="259941"/>
                  </a:lnTo>
                  <a:lnTo>
                    <a:pt x="35533" y="301568"/>
                  </a:lnTo>
                  <a:lnTo>
                    <a:pt x="67514" y="334043"/>
                  </a:lnTo>
                  <a:lnTo>
                    <a:pt x="108087" y="356739"/>
                  </a:lnTo>
                  <a:lnTo>
                    <a:pt x="154452" y="368212"/>
                  </a:lnTo>
                  <a:lnTo>
                    <a:pt x="179641" y="369646"/>
                  </a:lnTo>
                  <a:lnTo>
                    <a:pt x="210374" y="367566"/>
                  </a:lnTo>
                  <a:lnTo>
                    <a:pt x="264328" y="350920"/>
                  </a:lnTo>
                  <a:lnTo>
                    <a:pt x="307745" y="318570"/>
                  </a:lnTo>
                  <a:lnTo>
                    <a:pt x="326612" y="294678"/>
                  </a:lnTo>
                  <a:lnTo>
                    <a:pt x="177698" y="294678"/>
                  </a:lnTo>
                  <a:lnTo>
                    <a:pt x="160941" y="293304"/>
                  </a:lnTo>
                  <a:lnTo>
                    <a:pt x="118897" y="272719"/>
                  </a:lnTo>
                  <a:lnTo>
                    <a:pt x="94660" y="230303"/>
                  </a:lnTo>
                  <a:lnTo>
                    <a:pt x="91757" y="211962"/>
                  </a:lnTo>
                  <a:lnTo>
                    <a:pt x="353479" y="211962"/>
                  </a:lnTo>
                  <a:lnTo>
                    <a:pt x="354599" y="203968"/>
                  </a:lnTo>
                  <a:lnTo>
                    <a:pt x="355406" y="195489"/>
                  </a:lnTo>
                  <a:lnTo>
                    <a:pt x="355893" y="186522"/>
                  </a:lnTo>
                  <a:lnTo>
                    <a:pt x="356057" y="177063"/>
                  </a:lnTo>
                  <a:lnTo>
                    <a:pt x="354664" y="151643"/>
                  </a:lnTo>
                  <a:lnTo>
                    <a:pt x="354589" y="151218"/>
                  </a:lnTo>
                  <a:lnTo>
                    <a:pt x="92405" y="151218"/>
                  </a:lnTo>
                  <a:lnTo>
                    <a:pt x="95983" y="134645"/>
                  </a:lnTo>
                  <a:lnTo>
                    <a:pt x="120523" y="94665"/>
                  </a:lnTo>
                  <a:lnTo>
                    <a:pt x="160764" y="75634"/>
                  </a:lnTo>
                  <a:lnTo>
                    <a:pt x="160407" y="75634"/>
                  </a:lnTo>
                  <a:lnTo>
                    <a:pt x="177063" y="74320"/>
                  </a:lnTo>
                  <a:lnTo>
                    <a:pt x="327308" y="74320"/>
                  </a:lnTo>
                  <a:lnTo>
                    <a:pt x="321491" y="65297"/>
                  </a:lnTo>
                  <a:lnTo>
                    <a:pt x="290145" y="34112"/>
                  </a:lnTo>
                  <a:lnTo>
                    <a:pt x="250214" y="12365"/>
                  </a:lnTo>
                  <a:lnTo>
                    <a:pt x="204725" y="1416"/>
                  </a:lnTo>
                  <a:lnTo>
                    <a:pt x="205226" y="1416"/>
                  </a:lnTo>
                  <a:lnTo>
                    <a:pt x="179641" y="0"/>
                  </a:lnTo>
                  <a:close/>
                </a:path>
                <a:path w="356234" h="370205">
                  <a:moveTo>
                    <a:pt x="347002" y="251383"/>
                  </a:moveTo>
                  <a:lnTo>
                    <a:pt x="249428" y="251383"/>
                  </a:lnTo>
                  <a:lnTo>
                    <a:pt x="236945" y="270326"/>
                  </a:lnTo>
                  <a:lnTo>
                    <a:pt x="220830" y="283856"/>
                  </a:lnTo>
                  <a:lnTo>
                    <a:pt x="201082" y="291972"/>
                  </a:lnTo>
                  <a:lnTo>
                    <a:pt x="177698" y="294678"/>
                  </a:lnTo>
                  <a:lnTo>
                    <a:pt x="326612" y="294678"/>
                  </a:lnTo>
                  <a:lnTo>
                    <a:pt x="337475" y="276089"/>
                  </a:lnTo>
                  <a:lnTo>
                    <a:pt x="347002" y="251383"/>
                  </a:lnTo>
                  <a:close/>
                </a:path>
                <a:path w="356234" h="370205">
                  <a:moveTo>
                    <a:pt x="327308" y="74320"/>
                  </a:moveTo>
                  <a:lnTo>
                    <a:pt x="177063" y="74320"/>
                  </a:lnTo>
                  <a:lnTo>
                    <a:pt x="194141" y="75634"/>
                  </a:lnTo>
                  <a:lnTo>
                    <a:pt x="209850" y="79575"/>
                  </a:lnTo>
                  <a:lnTo>
                    <a:pt x="247942" y="106699"/>
                  </a:lnTo>
                  <a:lnTo>
                    <a:pt x="262356" y="151218"/>
                  </a:lnTo>
                  <a:lnTo>
                    <a:pt x="354589" y="151218"/>
                  </a:lnTo>
                  <a:lnTo>
                    <a:pt x="350485" y="127715"/>
                  </a:lnTo>
                  <a:lnTo>
                    <a:pt x="343519" y="105281"/>
                  </a:lnTo>
                  <a:lnTo>
                    <a:pt x="333768" y="84340"/>
                  </a:lnTo>
                  <a:lnTo>
                    <a:pt x="327308" y="743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8762" y="1108111"/>
              <a:ext cx="200837" cy="11287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698647" y="1191092"/>
              <a:ext cx="93345" cy="299085"/>
            </a:xfrm>
            <a:custGeom>
              <a:avLst/>
              <a:gdLst/>
              <a:ahLst/>
              <a:cxnLst/>
              <a:rect l="l" t="t" r="r" b="b"/>
              <a:pathLst>
                <a:path w="93344" h="299084">
                  <a:moveTo>
                    <a:pt x="93306" y="0"/>
                  </a:moveTo>
                  <a:lnTo>
                    <a:pt x="0" y="0"/>
                  </a:lnTo>
                  <a:lnTo>
                    <a:pt x="10490" y="298500"/>
                  </a:lnTo>
                  <a:lnTo>
                    <a:pt x="83413" y="298500"/>
                  </a:lnTo>
                  <a:lnTo>
                    <a:pt x="93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3680" y="1532843"/>
              <a:ext cx="106311" cy="101358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1252824" y="1679025"/>
            <a:ext cx="546735" cy="27559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65"/>
              </a:spcBef>
            </a:pPr>
            <a:r>
              <a:rPr dirty="0" sz="850" b="1">
                <a:solidFill>
                  <a:srgbClr val="FFFFFF"/>
                </a:solidFill>
                <a:latin typeface="Poppins"/>
                <a:cs typeface="Poppins"/>
              </a:rPr>
              <a:t>Le</a:t>
            </a:r>
            <a:r>
              <a:rPr dirty="0" sz="850" spc="4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850" spc="-10" b="1">
                <a:solidFill>
                  <a:srgbClr val="FFFFFF"/>
                </a:solidFill>
                <a:latin typeface="Poppins"/>
                <a:cs typeface="Poppins"/>
              </a:rPr>
              <a:t>média</a:t>
            </a:r>
            <a:r>
              <a:rPr dirty="0" sz="850" spc="50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850" spc="-10" b="1">
                <a:solidFill>
                  <a:srgbClr val="FFFFFF"/>
                </a:solidFill>
                <a:latin typeface="Poppins"/>
                <a:cs typeface="Poppins"/>
              </a:rPr>
              <a:t>agile</a:t>
            </a:r>
            <a:endParaRPr sz="850">
              <a:latin typeface="Poppins"/>
              <a:cs typeface="Poppins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644283" y="511212"/>
            <a:ext cx="856615" cy="1472565"/>
          </a:xfrm>
          <a:custGeom>
            <a:avLst/>
            <a:gdLst/>
            <a:ahLst/>
            <a:cxnLst/>
            <a:rect l="l" t="t" r="r" b="b"/>
            <a:pathLst>
              <a:path w="856615" h="1472564">
                <a:moveTo>
                  <a:pt x="311073" y="1351318"/>
                </a:moveTo>
                <a:lnTo>
                  <a:pt x="0" y="567042"/>
                </a:lnTo>
                <a:lnTo>
                  <a:pt x="0" y="921727"/>
                </a:lnTo>
                <a:lnTo>
                  <a:pt x="190" y="923747"/>
                </a:lnTo>
                <a:lnTo>
                  <a:pt x="201168" y="1445958"/>
                </a:lnTo>
                <a:lnTo>
                  <a:pt x="215277" y="1465186"/>
                </a:lnTo>
                <a:lnTo>
                  <a:pt x="234670" y="1472018"/>
                </a:lnTo>
                <a:lnTo>
                  <a:pt x="254330" y="1466303"/>
                </a:lnTo>
                <a:lnTo>
                  <a:pt x="269201" y="1447901"/>
                </a:lnTo>
                <a:lnTo>
                  <a:pt x="311073" y="1351318"/>
                </a:lnTo>
                <a:close/>
              </a:path>
              <a:path w="856615" h="1472564">
                <a:moveTo>
                  <a:pt x="856272" y="77685"/>
                </a:moveTo>
                <a:lnTo>
                  <a:pt x="841717" y="36131"/>
                </a:lnTo>
                <a:lnTo>
                  <a:pt x="794308" y="3378"/>
                </a:lnTo>
                <a:lnTo>
                  <a:pt x="776122" y="0"/>
                </a:lnTo>
                <a:lnTo>
                  <a:pt x="762266" y="13982"/>
                </a:lnTo>
                <a:lnTo>
                  <a:pt x="745350" y="47777"/>
                </a:lnTo>
                <a:lnTo>
                  <a:pt x="261581" y="1164793"/>
                </a:lnTo>
                <a:lnTo>
                  <a:pt x="322440" y="1320088"/>
                </a:lnTo>
                <a:lnTo>
                  <a:pt x="851027" y="100825"/>
                </a:lnTo>
                <a:lnTo>
                  <a:pt x="856272" y="77685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79404" y="3607573"/>
            <a:ext cx="718185" cy="833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300" spc="-25" b="1">
                <a:solidFill>
                  <a:srgbClr val="FFFFFF"/>
                </a:solidFill>
                <a:latin typeface="Poppins"/>
                <a:cs typeface="Poppins"/>
              </a:rPr>
              <a:t>01</a:t>
            </a:r>
            <a:endParaRPr sz="5300">
              <a:latin typeface="Poppins"/>
              <a:cs typeface="Poppi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7116" y="3386748"/>
            <a:ext cx="2916555" cy="131889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43815" marR="5080" indent="-31750">
              <a:lnSpc>
                <a:spcPct val="100000"/>
              </a:lnSpc>
              <a:spcBef>
                <a:spcPts val="90"/>
              </a:spcBef>
            </a:pPr>
            <a:r>
              <a:rPr dirty="0" sz="4250">
                <a:solidFill>
                  <a:srgbClr val="FFFFFF"/>
                </a:solidFill>
              </a:rPr>
              <a:t>Le</a:t>
            </a:r>
            <a:r>
              <a:rPr dirty="0" sz="4250" spc="-55">
                <a:solidFill>
                  <a:srgbClr val="FFFFFF"/>
                </a:solidFill>
              </a:rPr>
              <a:t> </a:t>
            </a:r>
            <a:r>
              <a:rPr dirty="0" sz="4250" spc="-10">
                <a:solidFill>
                  <a:srgbClr val="FFFFFF"/>
                </a:solidFill>
              </a:rPr>
              <a:t>marché digital</a:t>
            </a:r>
            <a:endParaRPr sz="4250"/>
          </a:p>
        </p:txBody>
      </p:sp>
      <p:sp>
        <p:nvSpPr>
          <p:cNvPr id="4" name="object 4" descr=""/>
          <p:cNvSpPr/>
          <p:nvPr/>
        </p:nvSpPr>
        <p:spPr>
          <a:xfrm>
            <a:off x="4789058" y="3096003"/>
            <a:ext cx="0" cy="2080260"/>
          </a:xfrm>
          <a:custGeom>
            <a:avLst/>
            <a:gdLst/>
            <a:ahLst/>
            <a:cxnLst/>
            <a:rect l="l" t="t" r="r" b="b"/>
            <a:pathLst>
              <a:path w="0" h="2080260">
                <a:moveTo>
                  <a:pt x="0" y="0"/>
                </a:moveTo>
                <a:lnTo>
                  <a:pt x="0" y="2079637"/>
                </a:lnTo>
              </a:path>
            </a:pathLst>
          </a:custGeom>
          <a:ln w="17272">
            <a:solidFill>
              <a:srgbClr val="3EC0C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9633" y="1186365"/>
            <a:ext cx="371475" cy="19177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204"/>
              </a:spcBef>
            </a:pPr>
            <a:r>
              <a:rPr dirty="0" sz="550" b="1">
                <a:solidFill>
                  <a:srgbClr val="FFFFFF"/>
                </a:solidFill>
                <a:latin typeface="Poppins"/>
                <a:cs typeface="Poppins"/>
              </a:rPr>
              <a:t>Le</a:t>
            </a:r>
            <a:r>
              <a:rPr dirty="0" sz="550" spc="4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média</a:t>
            </a:r>
            <a:r>
              <a:rPr dirty="0" sz="550" spc="50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agile</a:t>
            </a:r>
            <a:endParaRPr sz="550">
              <a:latin typeface="Poppins"/>
              <a:cs typeface="Poppins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50139" y="415797"/>
            <a:ext cx="568325" cy="977265"/>
          </a:xfrm>
          <a:custGeom>
            <a:avLst/>
            <a:gdLst/>
            <a:ahLst/>
            <a:cxnLst/>
            <a:rect l="l" t="t" r="r" b="b"/>
            <a:pathLst>
              <a:path w="568325" h="977265">
                <a:moveTo>
                  <a:pt x="206400" y="896594"/>
                </a:moveTo>
                <a:lnTo>
                  <a:pt x="0" y="376237"/>
                </a:lnTo>
                <a:lnTo>
                  <a:pt x="0" y="611568"/>
                </a:lnTo>
                <a:lnTo>
                  <a:pt x="368" y="613537"/>
                </a:lnTo>
                <a:lnTo>
                  <a:pt x="133477" y="959396"/>
                </a:lnTo>
                <a:lnTo>
                  <a:pt x="142824" y="972146"/>
                </a:lnTo>
                <a:lnTo>
                  <a:pt x="155702" y="976680"/>
                </a:lnTo>
                <a:lnTo>
                  <a:pt x="168744" y="972896"/>
                </a:lnTo>
                <a:lnTo>
                  <a:pt x="178612" y="960691"/>
                </a:lnTo>
                <a:lnTo>
                  <a:pt x="206400" y="896594"/>
                </a:lnTo>
                <a:close/>
              </a:path>
              <a:path w="568325" h="977265">
                <a:moveTo>
                  <a:pt x="568134" y="51536"/>
                </a:moveTo>
                <a:lnTo>
                  <a:pt x="546887" y="14363"/>
                </a:lnTo>
                <a:lnTo>
                  <a:pt x="514959" y="0"/>
                </a:lnTo>
                <a:lnTo>
                  <a:pt x="505764" y="9271"/>
                </a:lnTo>
                <a:lnTo>
                  <a:pt x="494538" y="31699"/>
                </a:lnTo>
                <a:lnTo>
                  <a:pt x="173545" y="772845"/>
                </a:lnTo>
                <a:lnTo>
                  <a:pt x="213931" y="875880"/>
                </a:lnTo>
                <a:lnTo>
                  <a:pt x="564642" y="66890"/>
                </a:lnTo>
                <a:lnTo>
                  <a:pt x="568134" y="51536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854" y="6015075"/>
            <a:ext cx="8499395" cy="53057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Le</a:t>
            </a:r>
            <a:r>
              <a:rPr dirty="0" spc="30"/>
              <a:t> </a:t>
            </a:r>
            <a:r>
              <a:rPr dirty="0"/>
              <a:t>marché</a:t>
            </a:r>
            <a:r>
              <a:rPr dirty="0" spc="30"/>
              <a:t> </a:t>
            </a:r>
            <a:r>
              <a:rPr dirty="0"/>
              <a:t>du</a:t>
            </a:r>
            <a:r>
              <a:rPr dirty="0" spc="35"/>
              <a:t> </a:t>
            </a:r>
            <a:r>
              <a:rPr dirty="0"/>
              <a:t>digital</a:t>
            </a:r>
            <a:r>
              <a:rPr dirty="0" spc="30"/>
              <a:t> </a:t>
            </a:r>
            <a:r>
              <a:rPr dirty="0"/>
              <a:t>local</a:t>
            </a:r>
            <a:r>
              <a:rPr dirty="0" spc="35"/>
              <a:t> </a:t>
            </a:r>
            <a:r>
              <a:rPr dirty="0" spc="-50"/>
              <a:t>!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641872" y="1883438"/>
            <a:ext cx="1750060" cy="1440815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550" spc="-10" b="1">
                <a:solidFill>
                  <a:srgbClr val="263C7F"/>
                </a:solidFill>
                <a:latin typeface="Poppins"/>
                <a:cs typeface="Poppins"/>
              </a:rPr>
              <a:t>Problématique</a:t>
            </a:r>
            <a:endParaRPr sz="1550">
              <a:latin typeface="Poppins"/>
              <a:cs typeface="Poppins"/>
            </a:endParaRPr>
          </a:p>
          <a:p>
            <a:pPr marL="12700" marR="5080">
              <a:lnSpc>
                <a:spcPct val="116500"/>
              </a:lnSpc>
              <a:spcBef>
                <a:spcPts val="370"/>
              </a:spcBef>
            </a:pP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Comment</a:t>
            </a:r>
            <a:r>
              <a:rPr dirty="0" sz="950" spc="-4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nos</a:t>
            </a:r>
            <a:r>
              <a:rPr dirty="0" sz="950" spc="-4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spc="-10" b="1">
                <a:solidFill>
                  <a:srgbClr val="231F20"/>
                </a:solidFill>
                <a:latin typeface="Poppins SemiBold"/>
                <a:cs typeface="Poppins SemiBold"/>
              </a:rPr>
              <a:t>expériences 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croisées</a:t>
            </a:r>
            <a:r>
              <a:rPr dirty="0" sz="950" spc="-2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spc="-10" b="1">
                <a:solidFill>
                  <a:srgbClr val="231F20"/>
                </a:solidFill>
                <a:latin typeface="Poppins SemiBold"/>
                <a:cs typeface="Poppins SemiBold"/>
              </a:rPr>
              <a:t>peuvent-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elles</a:t>
            </a:r>
            <a:r>
              <a:rPr dirty="0" sz="950" spc="-20" b="1">
                <a:solidFill>
                  <a:srgbClr val="231F20"/>
                </a:solidFill>
                <a:latin typeface="Poppins SemiBold"/>
                <a:cs typeface="Poppins SemiBold"/>
              </a:rPr>
              <a:t> être 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usées</a:t>
            </a:r>
            <a:r>
              <a:rPr dirty="0" sz="950" spc="-3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à</a:t>
            </a:r>
            <a:r>
              <a:rPr dirty="0" sz="950" spc="-2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profit</a:t>
            </a:r>
            <a:r>
              <a:rPr dirty="0" sz="950" spc="-3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pour</a:t>
            </a:r>
            <a:r>
              <a:rPr dirty="0" sz="950" spc="-2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spc="-10" b="1">
                <a:solidFill>
                  <a:srgbClr val="231F20"/>
                </a:solidFill>
                <a:latin typeface="Poppins SemiBold"/>
                <a:cs typeface="Poppins SemiBold"/>
              </a:rPr>
              <a:t>répondre 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aux</a:t>
            </a:r>
            <a:r>
              <a:rPr dirty="0" sz="950" spc="-3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besoins</a:t>
            </a:r>
            <a:r>
              <a:rPr dirty="0" sz="950" spc="-3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sur</a:t>
            </a:r>
            <a:r>
              <a:rPr dirty="0" sz="950" spc="-3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spc="-10" b="1">
                <a:solidFill>
                  <a:srgbClr val="231F20"/>
                </a:solidFill>
                <a:latin typeface="Poppins SemiBold"/>
                <a:cs typeface="Poppins SemiBold"/>
              </a:rPr>
              <a:t>mesure</a:t>
            </a:r>
            <a:r>
              <a:rPr dirty="0" sz="950" spc="-3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spc="-25" b="1">
                <a:solidFill>
                  <a:srgbClr val="231F20"/>
                </a:solidFill>
                <a:latin typeface="Poppins SemiBold"/>
                <a:cs typeface="Poppins SemiBold"/>
              </a:rPr>
              <a:t>de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 nos</a:t>
            </a:r>
            <a:r>
              <a:rPr dirty="0" sz="950" spc="-3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clients</a:t>
            </a:r>
            <a:r>
              <a:rPr dirty="0" sz="950" spc="-3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dans</a:t>
            </a:r>
            <a:r>
              <a:rPr dirty="0" sz="950" spc="-3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une</a:t>
            </a:r>
            <a:r>
              <a:rPr dirty="0" sz="950" spc="-3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spc="-10" b="1">
                <a:solidFill>
                  <a:srgbClr val="231F20"/>
                </a:solidFill>
                <a:latin typeface="Poppins SemiBold"/>
                <a:cs typeface="Poppins SemiBold"/>
              </a:rPr>
              <a:t>offre digitale</a:t>
            </a:r>
            <a:r>
              <a:rPr dirty="0" sz="950" spc="-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spc="-10" b="1">
                <a:solidFill>
                  <a:srgbClr val="231F20"/>
                </a:solidFill>
                <a:latin typeface="Poppins SemiBold"/>
                <a:cs typeface="Poppins SemiBold"/>
              </a:rPr>
              <a:t>globale</a:t>
            </a:r>
            <a:r>
              <a:rPr dirty="0" sz="950" spc="-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spc="-50" b="1">
                <a:solidFill>
                  <a:srgbClr val="231F20"/>
                </a:solidFill>
                <a:latin typeface="Poppins SemiBold"/>
                <a:cs typeface="Poppins SemiBold"/>
              </a:rPr>
              <a:t>?</a:t>
            </a:r>
            <a:endParaRPr sz="950">
              <a:latin typeface="Poppins SemiBold"/>
              <a:cs typeface="Poppins SemiBold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620236" y="4164471"/>
            <a:ext cx="1908175" cy="1609725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550" b="1">
                <a:solidFill>
                  <a:srgbClr val="3EC0C3"/>
                </a:solidFill>
                <a:latin typeface="Poppins"/>
                <a:cs typeface="Poppins"/>
              </a:rPr>
              <a:t>Place à </a:t>
            </a:r>
            <a:r>
              <a:rPr dirty="0" sz="1550" spc="-10" b="1">
                <a:solidFill>
                  <a:srgbClr val="3EC0C3"/>
                </a:solidFill>
                <a:latin typeface="Poppins"/>
                <a:cs typeface="Poppins"/>
              </a:rPr>
              <a:t>prendre</a:t>
            </a:r>
            <a:endParaRPr sz="1550">
              <a:latin typeface="Poppins"/>
              <a:cs typeface="Poppins"/>
            </a:endParaRPr>
          </a:p>
          <a:p>
            <a:pPr marL="12700" marR="5080">
              <a:lnSpc>
                <a:spcPct val="116500"/>
              </a:lnSpc>
              <a:spcBef>
                <a:spcPts val="370"/>
              </a:spcBef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Avec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l’essor</a:t>
            </a:r>
            <a:r>
              <a:rPr dirty="0" sz="95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des</a:t>
            </a:r>
            <a:r>
              <a:rPr dirty="0" sz="95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entreprises proposant</a:t>
            </a:r>
            <a:r>
              <a:rPr dirty="0" sz="95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des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 solutions</a:t>
            </a:r>
            <a:r>
              <a:rPr dirty="0" sz="95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LED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MEDIA,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ce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secteur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est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devenu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une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opportunité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séduction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des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annonceurs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qui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souhaitent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allier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le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digital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avec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le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local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au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plus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proche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du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consommateur.</a:t>
            </a:r>
            <a:endParaRPr sz="950">
              <a:latin typeface="Poppins"/>
              <a:cs typeface="Poppin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704428" y="1869722"/>
            <a:ext cx="1933575" cy="2701925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550" b="1">
                <a:solidFill>
                  <a:srgbClr val="3DB987"/>
                </a:solidFill>
                <a:latin typeface="Poppins"/>
                <a:cs typeface="Poppins"/>
              </a:rPr>
              <a:t>Plus-</a:t>
            </a:r>
            <a:r>
              <a:rPr dirty="0" sz="1550" spc="-10" b="1">
                <a:solidFill>
                  <a:srgbClr val="3DB987"/>
                </a:solidFill>
                <a:latin typeface="Poppins"/>
                <a:cs typeface="Poppins"/>
              </a:rPr>
              <a:t>value</a:t>
            </a:r>
            <a:endParaRPr sz="1550">
              <a:latin typeface="Poppins"/>
              <a:cs typeface="Poppins"/>
            </a:endParaRPr>
          </a:p>
          <a:p>
            <a:pPr marL="12700" marR="133985">
              <a:lnSpc>
                <a:spcPct val="116500"/>
              </a:lnSpc>
              <a:spcBef>
                <a:spcPts val="370"/>
              </a:spcBef>
            </a:pPr>
            <a:r>
              <a:rPr dirty="0" sz="950" spc="-10" b="1">
                <a:solidFill>
                  <a:srgbClr val="231F20"/>
                </a:solidFill>
                <a:latin typeface="Poppins"/>
                <a:cs typeface="Poppins"/>
              </a:rPr>
              <a:t>Technicité</a:t>
            </a:r>
            <a:r>
              <a:rPr dirty="0" sz="950" spc="15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 b="1">
                <a:solidFill>
                  <a:srgbClr val="231F20"/>
                </a:solidFill>
                <a:latin typeface="Poppins"/>
                <a:cs typeface="Poppins"/>
              </a:rPr>
              <a:t>avérée,</a:t>
            </a:r>
            <a:r>
              <a:rPr dirty="0" sz="950" spc="20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 b="1">
                <a:solidFill>
                  <a:srgbClr val="231F20"/>
                </a:solidFill>
                <a:latin typeface="Poppins"/>
                <a:cs typeface="Poppins"/>
              </a:rPr>
              <a:t>reconnue,</a:t>
            </a:r>
            <a:r>
              <a:rPr dirty="0" sz="950" spc="500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950" spc="-25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 b="1">
                <a:solidFill>
                  <a:srgbClr val="231F20"/>
                </a:solidFill>
                <a:latin typeface="Poppins"/>
                <a:cs typeface="Poppins"/>
              </a:rPr>
              <a:t>prouvée</a:t>
            </a:r>
            <a:endParaRPr sz="95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950" b="1">
                <a:solidFill>
                  <a:srgbClr val="3DB987"/>
                </a:solidFill>
                <a:latin typeface="Poppins SemiBold"/>
                <a:cs typeface="Poppins SemiBold"/>
              </a:rPr>
              <a:t>Sur</a:t>
            </a:r>
            <a:r>
              <a:rPr dirty="0" sz="950" spc="-20" b="1">
                <a:solidFill>
                  <a:srgbClr val="3DB987"/>
                </a:solidFill>
                <a:latin typeface="Poppins SemiBold"/>
                <a:cs typeface="Poppins SemiBold"/>
              </a:rPr>
              <a:t> </a:t>
            </a:r>
            <a:r>
              <a:rPr dirty="0" sz="950" spc="-10" b="1">
                <a:solidFill>
                  <a:srgbClr val="3DB987"/>
                </a:solidFill>
                <a:latin typeface="Poppins SemiBold"/>
                <a:cs typeface="Poppins SemiBold"/>
              </a:rPr>
              <a:t>mesure</a:t>
            </a:r>
            <a:r>
              <a:rPr dirty="0" sz="950" spc="-15" b="1">
                <a:solidFill>
                  <a:srgbClr val="3DB987"/>
                </a:solidFill>
                <a:latin typeface="Poppins SemiBold"/>
                <a:cs typeface="Poppins SemiBold"/>
              </a:rPr>
              <a:t> </a:t>
            </a:r>
            <a:r>
              <a:rPr dirty="0" sz="950" spc="-10" b="1">
                <a:solidFill>
                  <a:srgbClr val="3DB987"/>
                </a:solidFill>
                <a:latin typeface="Poppins SemiBold"/>
                <a:cs typeface="Poppins SemiBold"/>
              </a:rPr>
              <a:t>grâce</a:t>
            </a:r>
            <a:r>
              <a:rPr dirty="0" sz="950" spc="-20" b="1">
                <a:solidFill>
                  <a:srgbClr val="3DB987"/>
                </a:solidFill>
                <a:latin typeface="Poppins SemiBold"/>
                <a:cs typeface="Poppins SemiBold"/>
              </a:rPr>
              <a:t> </a:t>
            </a:r>
            <a:r>
              <a:rPr dirty="0" sz="950" spc="-50" b="1">
                <a:solidFill>
                  <a:srgbClr val="3DB987"/>
                </a:solidFill>
                <a:latin typeface="Poppins SemiBold"/>
                <a:cs typeface="Poppins SemiBold"/>
              </a:rPr>
              <a:t>:</a:t>
            </a:r>
            <a:endParaRPr sz="950">
              <a:latin typeface="Poppins SemiBold"/>
              <a:cs typeface="Poppins SemiBold"/>
            </a:endParaRPr>
          </a:p>
          <a:p>
            <a:pPr marL="96520" indent="-83820">
              <a:lnSpc>
                <a:spcPct val="100000"/>
              </a:lnSpc>
              <a:spcBef>
                <a:spcPts val="185"/>
              </a:spcBef>
              <a:buClr>
                <a:srgbClr val="3EC0C3"/>
              </a:buClr>
              <a:buSzPct val="84210"/>
              <a:buFont typeface="Poppins"/>
              <a:buChar char="&gt;"/>
              <a:tabLst>
                <a:tab pos="96520" algn="l"/>
              </a:tabLst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Veille</a:t>
            </a:r>
            <a:endParaRPr sz="950">
              <a:latin typeface="Poppins"/>
              <a:cs typeface="Poppins"/>
            </a:endParaRPr>
          </a:p>
          <a:p>
            <a:pPr marL="96520" indent="-83820">
              <a:lnSpc>
                <a:spcPct val="100000"/>
              </a:lnSpc>
              <a:spcBef>
                <a:spcPts val="190"/>
              </a:spcBef>
              <a:buClr>
                <a:srgbClr val="3EC0C3"/>
              </a:buClr>
              <a:buSzPct val="84210"/>
              <a:buFont typeface="Poppins"/>
              <a:buChar char="&gt;"/>
              <a:tabLst>
                <a:tab pos="96520" algn="l"/>
              </a:tabLst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Connaissance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du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produit</a:t>
            </a:r>
            <a:endParaRPr sz="950">
              <a:latin typeface="Poppins"/>
              <a:cs typeface="Poppins"/>
            </a:endParaRPr>
          </a:p>
          <a:p>
            <a:pPr marL="96520" marR="50165" indent="-84455">
              <a:lnSpc>
                <a:spcPct val="116500"/>
              </a:lnSpc>
              <a:buClr>
                <a:srgbClr val="3EC0C3"/>
              </a:buClr>
              <a:buSzPct val="84210"/>
              <a:buFont typeface="Poppins"/>
              <a:buChar char="&gt;"/>
              <a:tabLst>
                <a:tab pos="96520" algn="l"/>
              </a:tabLst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Connaissance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des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attentes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des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annonceurs</a:t>
            </a:r>
            <a:r>
              <a:rPr dirty="0" sz="95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/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partenaires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directs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indirects</a:t>
            </a:r>
            <a:endParaRPr sz="950">
              <a:latin typeface="Poppins"/>
              <a:cs typeface="Poppins"/>
            </a:endParaRPr>
          </a:p>
          <a:p>
            <a:pPr marL="96520" marR="274955" indent="-84455">
              <a:lnSpc>
                <a:spcPct val="116500"/>
              </a:lnSpc>
              <a:buClr>
                <a:srgbClr val="3EC0C3"/>
              </a:buClr>
              <a:buSzPct val="84210"/>
              <a:buFont typeface="Poppins"/>
              <a:buChar char="&gt;"/>
              <a:tabLst>
                <a:tab pos="96520" algn="l"/>
              </a:tabLst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Connaissance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du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marché (concurrents,</a:t>
            </a:r>
            <a:r>
              <a:rPr dirty="0" sz="950" spc="-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etc.)</a:t>
            </a:r>
            <a:endParaRPr sz="950">
              <a:latin typeface="Poppins"/>
              <a:cs typeface="Poppins"/>
            </a:endParaRPr>
          </a:p>
          <a:p>
            <a:pPr marL="96520" indent="-83820">
              <a:lnSpc>
                <a:spcPct val="100000"/>
              </a:lnSpc>
              <a:spcBef>
                <a:spcPts val="185"/>
              </a:spcBef>
              <a:buClr>
                <a:srgbClr val="3EC0C3"/>
              </a:buClr>
              <a:buSzPct val="84210"/>
              <a:buFont typeface="Poppins"/>
              <a:buChar char="&gt;"/>
              <a:tabLst>
                <a:tab pos="96520" algn="l"/>
              </a:tabLst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Réseau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fournisseur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important</a:t>
            </a:r>
            <a:endParaRPr sz="950">
              <a:latin typeface="Poppins"/>
              <a:cs typeface="Poppins"/>
            </a:endParaRPr>
          </a:p>
          <a:p>
            <a:pPr marL="96520" marR="5080" indent="-84455">
              <a:lnSpc>
                <a:spcPct val="116500"/>
              </a:lnSpc>
              <a:buClr>
                <a:srgbClr val="3EC0C3"/>
              </a:buClr>
              <a:buSzPct val="84210"/>
              <a:buFont typeface="Poppins"/>
              <a:buChar char="&gt;"/>
              <a:tabLst>
                <a:tab pos="96520" algn="l"/>
              </a:tabLst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Dimension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RSE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comme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tête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de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proue</a:t>
            </a:r>
            <a:r>
              <a:rPr dirty="0" sz="950" spc="-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notre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offre</a:t>
            </a:r>
            <a:endParaRPr sz="950">
              <a:latin typeface="Poppins"/>
              <a:cs typeface="Poppins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682422" y="1475407"/>
            <a:ext cx="373380" cy="373380"/>
            <a:chOff x="1682422" y="1475407"/>
            <a:chExt cx="373380" cy="373380"/>
          </a:xfrm>
        </p:grpSpPr>
        <p:sp>
          <p:nvSpPr>
            <p:cNvPr id="10" name="object 10" descr=""/>
            <p:cNvSpPr/>
            <p:nvPr/>
          </p:nvSpPr>
          <p:spPr>
            <a:xfrm>
              <a:off x="1682422" y="1475407"/>
              <a:ext cx="373380" cy="373380"/>
            </a:xfrm>
            <a:custGeom>
              <a:avLst/>
              <a:gdLst/>
              <a:ahLst/>
              <a:cxnLst/>
              <a:rect l="l" t="t" r="r" b="b"/>
              <a:pathLst>
                <a:path w="373380" h="373380">
                  <a:moveTo>
                    <a:pt x="231508" y="0"/>
                  </a:moveTo>
                  <a:lnTo>
                    <a:pt x="177906" y="10390"/>
                  </a:lnTo>
                  <a:lnTo>
                    <a:pt x="130813" y="41601"/>
                  </a:lnTo>
                  <a:lnTo>
                    <a:pt x="105391" y="76067"/>
                  </a:lnTo>
                  <a:lnTo>
                    <a:pt x="91747" y="115201"/>
                  </a:lnTo>
                  <a:lnTo>
                    <a:pt x="89910" y="156165"/>
                  </a:lnTo>
                  <a:lnTo>
                    <a:pt x="99872" y="196164"/>
                  </a:lnTo>
                  <a:lnTo>
                    <a:pt x="84340" y="211620"/>
                  </a:lnTo>
                  <a:lnTo>
                    <a:pt x="78363" y="219840"/>
                  </a:lnTo>
                  <a:lnTo>
                    <a:pt x="75225" y="229274"/>
                  </a:lnTo>
                  <a:lnTo>
                    <a:pt x="75145" y="233884"/>
                  </a:lnTo>
                  <a:lnTo>
                    <a:pt x="75053" y="239225"/>
                  </a:lnTo>
                  <a:lnTo>
                    <a:pt x="77977" y="248996"/>
                  </a:lnTo>
                  <a:lnTo>
                    <a:pt x="9639" y="317169"/>
                  </a:lnTo>
                  <a:lnTo>
                    <a:pt x="2409" y="328030"/>
                  </a:lnTo>
                  <a:lnTo>
                    <a:pt x="0" y="340379"/>
                  </a:lnTo>
                  <a:lnTo>
                    <a:pt x="2409" y="352727"/>
                  </a:lnTo>
                  <a:lnTo>
                    <a:pt x="9639" y="363588"/>
                  </a:lnTo>
                  <a:lnTo>
                    <a:pt x="16040" y="370014"/>
                  </a:lnTo>
                  <a:lnTo>
                    <a:pt x="24447" y="373227"/>
                  </a:lnTo>
                  <a:lnTo>
                    <a:pt x="41262" y="373227"/>
                  </a:lnTo>
                  <a:lnTo>
                    <a:pt x="49682" y="370014"/>
                  </a:lnTo>
                  <a:lnTo>
                    <a:pt x="68369" y="351320"/>
                  </a:lnTo>
                  <a:lnTo>
                    <a:pt x="30098" y="351320"/>
                  </a:lnTo>
                  <a:lnTo>
                    <a:pt x="27312" y="350253"/>
                  </a:lnTo>
                  <a:lnTo>
                    <a:pt x="20853" y="343827"/>
                  </a:lnTo>
                  <a:lnTo>
                    <a:pt x="20853" y="336892"/>
                  </a:lnTo>
                  <a:lnTo>
                    <a:pt x="61150" y="296697"/>
                  </a:lnTo>
                  <a:lnTo>
                    <a:pt x="92176" y="296697"/>
                  </a:lnTo>
                  <a:lnTo>
                    <a:pt x="76682" y="281241"/>
                  </a:lnTo>
                  <a:lnTo>
                    <a:pt x="92176" y="265798"/>
                  </a:lnTo>
                  <a:lnTo>
                    <a:pt x="123185" y="265798"/>
                  </a:lnTo>
                  <a:lnTo>
                    <a:pt x="95618" y="238277"/>
                  </a:lnTo>
                  <a:lnTo>
                    <a:pt x="95618" y="231317"/>
                  </a:lnTo>
                  <a:lnTo>
                    <a:pt x="110337" y="216623"/>
                  </a:lnTo>
                  <a:lnTo>
                    <a:pt x="139443" y="216623"/>
                  </a:lnTo>
                  <a:lnTo>
                    <a:pt x="119962" y="187304"/>
                  </a:lnTo>
                  <a:lnTo>
                    <a:pt x="111156" y="142035"/>
                  </a:lnTo>
                  <a:lnTo>
                    <a:pt x="119960" y="96773"/>
                  </a:lnTo>
                  <a:lnTo>
                    <a:pt x="146380" y="56997"/>
                  </a:lnTo>
                  <a:lnTo>
                    <a:pt x="165255" y="41601"/>
                  </a:lnTo>
                  <a:lnTo>
                    <a:pt x="186199" y="30599"/>
                  </a:lnTo>
                  <a:lnTo>
                    <a:pt x="208521" y="23995"/>
                  </a:lnTo>
                  <a:lnTo>
                    <a:pt x="231533" y="21793"/>
                  </a:lnTo>
                  <a:lnTo>
                    <a:pt x="306890" y="21793"/>
                  </a:lnTo>
                  <a:lnTo>
                    <a:pt x="285134" y="10390"/>
                  </a:lnTo>
                  <a:lnTo>
                    <a:pt x="258728" y="2597"/>
                  </a:lnTo>
                  <a:lnTo>
                    <a:pt x="231508" y="0"/>
                  </a:lnTo>
                  <a:close/>
                </a:path>
                <a:path w="373380" h="373380">
                  <a:moveTo>
                    <a:pt x="123185" y="265798"/>
                  </a:moveTo>
                  <a:lnTo>
                    <a:pt x="92176" y="265798"/>
                  </a:lnTo>
                  <a:lnTo>
                    <a:pt x="107657" y="281241"/>
                  </a:lnTo>
                  <a:lnTo>
                    <a:pt x="92176" y="296697"/>
                  </a:lnTo>
                  <a:lnTo>
                    <a:pt x="61150" y="296697"/>
                  </a:lnTo>
                  <a:lnTo>
                    <a:pt x="76619" y="312153"/>
                  </a:lnTo>
                  <a:lnTo>
                    <a:pt x="40639" y="348132"/>
                  </a:lnTo>
                  <a:lnTo>
                    <a:pt x="38493" y="350253"/>
                  </a:lnTo>
                  <a:lnTo>
                    <a:pt x="35712" y="351320"/>
                  </a:lnTo>
                  <a:lnTo>
                    <a:pt x="68369" y="351320"/>
                  </a:lnTo>
                  <a:lnTo>
                    <a:pt x="124409" y="295363"/>
                  </a:lnTo>
                  <a:lnTo>
                    <a:pt x="155156" y="295363"/>
                  </a:lnTo>
                  <a:lnTo>
                    <a:pt x="155511" y="295224"/>
                  </a:lnTo>
                  <a:lnTo>
                    <a:pt x="174118" y="276682"/>
                  </a:lnTo>
                  <a:lnTo>
                    <a:pt x="135813" y="276682"/>
                  </a:lnTo>
                  <a:lnTo>
                    <a:pt x="133032" y="275628"/>
                  </a:lnTo>
                  <a:lnTo>
                    <a:pt x="123185" y="265798"/>
                  </a:lnTo>
                  <a:close/>
                </a:path>
                <a:path w="373380" h="373380">
                  <a:moveTo>
                    <a:pt x="155156" y="295363"/>
                  </a:moveTo>
                  <a:lnTo>
                    <a:pt x="124409" y="295363"/>
                  </a:lnTo>
                  <a:lnTo>
                    <a:pt x="128917" y="297484"/>
                  </a:lnTo>
                  <a:lnTo>
                    <a:pt x="133743" y="298538"/>
                  </a:lnTo>
                  <a:lnTo>
                    <a:pt x="147078" y="298538"/>
                  </a:lnTo>
                  <a:lnTo>
                    <a:pt x="155156" y="295363"/>
                  </a:lnTo>
                  <a:close/>
                </a:path>
                <a:path w="373380" h="373380">
                  <a:moveTo>
                    <a:pt x="282766" y="273545"/>
                  </a:moveTo>
                  <a:lnTo>
                    <a:pt x="177266" y="273545"/>
                  </a:lnTo>
                  <a:lnTo>
                    <a:pt x="190600" y="278270"/>
                  </a:lnTo>
                  <a:lnTo>
                    <a:pt x="204120" y="281606"/>
                  </a:lnTo>
                  <a:lnTo>
                    <a:pt x="217735" y="283585"/>
                  </a:lnTo>
                  <a:lnTo>
                    <a:pt x="231355" y="284238"/>
                  </a:lnTo>
                  <a:lnTo>
                    <a:pt x="265687" y="280044"/>
                  </a:lnTo>
                  <a:lnTo>
                    <a:pt x="282766" y="273545"/>
                  </a:lnTo>
                  <a:close/>
                </a:path>
                <a:path w="373380" h="373380">
                  <a:moveTo>
                    <a:pt x="139443" y="216623"/>
                  </a:moveTo>
                  <a:lnTo>
                    <a:pt x="110337" y="216623"/>
                  </a:lnTo>
                  <a:lnTo>
                    <a:pt x="119869" y="230215"/>
                  </a:lnTo>
                  <a:lnTo>
                    <a:pt x="130862" y="242554"/>
                  </a:lnTo>
                  <a:lnTo>
                    <a:pt x="143200" y="253535"/>
                  </a:lnTo>
                  <a:lnTo>
                    <a:pt x="156768" y="263055"/>
                  </a:lnTo>
                  <a:lnTo>
                    <a:pt x="146315" y="273545"/>
                  </a:lnTo>
                  <a:lnTo>
                    <a:pt x="144208" y="275628"/>
                  </a:lnTo>
                  <a:lnTo>
                    <a:pt x="141414" y="276682"/>
                  </a:lnTo>
                  <a:lnTo>
                    <a:pt x="174118" y="276682"/>
                  </a:lnTo>
                  <a:lnTo>
                    <a:pt x="177266" y="273545"/>
                  </a:lnTo>
                  <a:lnTo>
                    <a:pt x="282766" y="273545"/>
                  </a:lnTo>
                  <a:lnTo>
                    <a:pt x="297926" y="267776"/>
                  </a:lnTo>
                  <a:lnTo>
                    <a:pt x="305870" y="262255"/>
                  </a:lnTo>
                  <a:lnTo>
                    <a:pt x="231393" y="262255"/>
                  </a:lnTo>
                  <a:lnTo>
                    <a:pt x="218390" y="261553"/>
                  </a:lnTo>
                  <a:lnTo>
                    <a:pt x="180187" y="250863"/>
                  </a:lnTo>
                  <a:lnTo>
                    <a:pt x="179387" y="250456"/>
                  </a:lnTo>
                  <a:lnTo>
                    <a:pt x="178981" y="250291"/>
                  </a:lnTo>
                  <a:lnTo>
                    <a:pt x="170117" y="245535"/>
                  </a:lnTo>
                  <a:lnTo>
                    <a:pt x="161694" y="240053"/>
                  </a:lnTo>
                  <a:lnTo>
                    <a:pt x="153765" y="233884"/>
                  </a:lnTo>
                  <a:lnTo>
                    <a:pt x="146380" y="227063"/>
                  </a:lnTo>
                  <a:lnTo>
                    <a:pt x="139443" y="216623"/>
                  </a:lnTo>
                  <a:close/>
                </a:path>
                <a:path w="373380" h="373380">
                  <a:moveTo>
                    <a:pt x="306890" y="21793"/>
                  </a:moveTo>
                  <a:lnTo>
                    <a:pt x="231533" y="21793"/>
                  </a:lnTo>
                  <a:lnTo>
                    <a:pt x="254547" y="23995"/>
                  </a:lnTo>
                  <a:lnTo>
                    <a:pt x="276872" y="30599"/>
                  </a:lnTo>
                  <a:lnTo>
                    <a:pt x="297816" y="41601"/>
                  </a:lnTo>
                  <a:lnTo>
                    <a:pt x="316687" y="56997"/>
                  </a:lnTo>
                  <a:lnTo>
                    <a:pt x="343140" y="96773"/>
                  </a:lnTo>
                  <a:lnTo>
                    <a:pt x="351954" y="142035"/>
                  </a:lnTo>
                  <a:lnTo>
                    <a:pt x="345367" y="175835"/>
                  </a:lnTo>
                  <a:lnTo>
                    <a:pt x="316687" y="227063"/>
                  </a:lnTo>
                  <a:lnTo>
                    <a:pt x="277098" y="253303"/>
                  </a:lnTo>
                  <a:lnTo>
                    <a:pt x="231393" y="262255"/>
                  </a:lnTo>
                  <a:lnTo>
                    <a:pt x="305870" y="262255"/>
                  </a:lnTo>
                  <a:lnTo>
                    <a:pt x="326521" y="247902"/>
                  </a:lnTo>
                  <a:lnTo>
                    <a:pt x="349923" y="220891"/>
                  </a:lnTo>
                  <a:lnTo>
                    <a:pt x="369801" y="175835"/>
                  </a:lnTo>
                  <a:lnTo>
                    <a:pt x="373197" y="128050"/>
                  </a:lnTo>
                  <a:lnTo>
                    <a:pt x="360536" y="81852"/>
                  </a:lnTo>
                  <a:lnTo>
                    <a:pt x="332277" y="41601"/>
                  </a:lnTo>
                  <a:lnTo>
                    <a:pt x="309910" y="23376"/>
                  </a:lnTo>
                  <a:lnTo>
                    <a:pt x="306890" y="21793"/>
                  </a:lnTo>
                  <a:close/>
                </a:path>
              </a:pathLst>
            </a:custGeom>
            <a:solidFill>
              <a:srgbClr val="3F524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221" y="1518940"/>
              <a:ext cx="194693" cy="196303"/>
            </a:xfrm>
            <a:prstGeom prst="rect">
              <a:avLst/>
            </a:prstGeom>
          </p:spPr>
        </p:pic>
      </p:grpSp>
      <p:sp>
        <p:nvSpPr>
          <p:cNvPr id="12" name="object 12" descr=""/>
          <p:cNvSpPr/>
          <p:nvPr/>
        </p:nvSpPr>
        <p:spPr>
          <a:xfrm>
            <a:off x="3756124" y="1474593"/>
            <a:ext cx="327025" cy="326390"/>
          </a:xfrm>
          <a:custGeom>
            <a:avLst/>
            <a:gdLst/>
            <a:ahLst/>
            <a:cxnLst/>
            <a:rect l="l" t="t" r="r" b="b"/>
            <a:pathLst>
              <a:path w="327025" h="326389">
                <a:moveTo>
                  <a:pt x="277774" y="0"/>
                </a:moveTo>
                <a:lnTo>
                  <a:pt x="4838" y="0"/>
                </a:lnTo>
                <a:lnTo>
                  <a:pt x="0" y="4838"/>
                </a:lnTo>
                <a:lnTo>
                  <a:pt x="0" y="272084"/>
                </a:lnTo>
                <a:lnTo>
                  <a:pt x="4238" y="293145"/>
                </a:lnTo>
                <a:lnTo>
                  <a:pt x="15741" y="310341"/>
                </a:lnTo>
                <a:lnTo>
                  <a:pt x="32693" y="321935"/>
                </a:lnTo>
                <a:lnTo>
                  <a:pt x="53276" y="326186"/>
                </a:lnTo>
                <a:lnTo>
                  <a:pt x="272923" y="326186"/>
                </a:lnTo>
                <a:lnTo>
                  <a:pt x="293513" y="321935"/>
                </a:lnTo>
                <a:lnTo>
                  <a:pt x="310468" y="310341"/>
                </a:lnTo>
                <a:lnTo>
                  <a:pt x="314414" y="304444"/>
                </a:lnTo>
                <a:lnTo>
                  <a:pt x="50901" y="304444"/>
                </a:lnTo>
                <a:lnTo>
                  <a:pt x="46799" y="303656"/>
                </a:lnTo>
                <a:lnTo>
                  <a:pt x="22593" y="275310"/>
                </a:lnTo>
                <a:lnTo>
                  <a:pt x="23418" y="272084"/>
                </a:lnTo>
                <a:lnTo>
                  <a:pt x="23418" y="21805"/>
                </a:lnTo>
                <a:lnTo>
                  <a:pt x="260788" y="21805"/>
                </a:lnTo>
                <a:lnTo>
                  <a:pt x="262420" y="21475"/>
                </a:lnTo>
                <a:lnTo>
                  <a:pt x="308696" y="21475"/>
                </a:lnTo>
                <a:lnTo>
                  <a:pt x="297942" y="9690"/>
                </a:lnTo>
                <a:lnTo>
                  <a:pt x="293103" y="5664"/>
                </a:lnTo>
                <a:lnTo>
                  <a:pt x="285851" y="3225"/>
                </a:lnTo>
                <a:lnTo>
                  <a:pt x="279387" y="1612"/>
                </a:lnTo>
                <a:lnTo>
                  <a:pt x="277774" y="0"/>
                </a:lnTo>
                <a:close/>
              </a:path>
              <a:path w="327025" h="326389">
                <a:moveTo>
                  <a:pt x="96126" y="262991"/>
                </a:moveTo>
                <a:lnTo>
                  <a:pt x="90153" y="262991"/>
                </a:lnTo>
                <a:lnTo>
                  <a:pt x="87210" y="267182"/>
                </a:lnTo>
                <a:lnTo>
                  <a:pt x="87210" y="272084"/>
                </a:lnTo>
                <a:lnTo>
                  <a:pt x="84546" y="284861"/>
                </a:lnTo>
                <a:lnTo>
                  <a:pt x="77412" y="295127"/>
                </a:lnTo>
                <a:lnTo>
                  <a:pt x="67067" y="301967"/>
                </a:lnTo>
                <a:lnTo>
                  <a:pt x="54889" y="304444"/>
                </a:lnTo>
                <a:lnTo>
                  <a:pt x="314414" y="304444"/>
                </a:lnTo>
                <a:lnTo>
                  <a:pt x="314941" y="303656"/>
                </a:lnTo>
                <a:lnTo>
                  <a:pt x="96835" y="303656"/>
                </a:lnTo>
                <a:lnTo>
                  <a:pt x="101730" y="297927"/>
                </a:lnTo>
                <a:lnTo>
                  <a:pt x="104978" y="290664"/>
                </a:lnTo>
                <a:lnTo>
                  <a:pt x="105765" y="282587"/>
                </a:lnTo>
                <a:lnTo>
                  <a:pt x="324098" y="282587"/>
                </a:lnTo>
                <a:lnTo>
                  <a:pt x="326212" y="272084"/>
                </a:lnTo>
                <a:lnTo>
                  <a:pt x="326907" y="267182"/>
                </a:lnTo>
                <a:lnTo>
                  <a:pt x="327012" y="266445"/>
                </a:lnTo>
                <a:lnTo>
                  <a:pt x="323778" y="263220"/>
                </a:lnTo>
                <a:lnTo>
                  <a:pt x="96901" y="263220"/>
                </a:lnTo>
                <a:lnTo>
                  <a:pt x="96126" y="262991"/>
                </a:lnTo>
                <a:close/>
              </a:path>
              <a:path w="327025" h="326389">
                <a:moveTo>
                  <a:pt x="324098" y="282587"/>
                </a:moveTo>
                <a:lnTo>
                  <a:pt x="303606" y="282587"/>
                </a:lnTo>
                <a:lnTo>
                  <a:pt x="298828" y="291316"/>
                </a:lnTo>
                <a:lnTo>
                  <a:pt x="292003" y="297927"/>
                </a:lnTo>
                <a:lnTo>
                  <a:pt x="283509" y="302116"/>
                </a:lnTo>
                <a:lnTo>
                  <a:pt x="273213" y="303656"/>
                </a:lnTo>
                <a:lnTo>
                  <a:pt x="314941" y="303656"/>
                </a:lnTo>
                <a:lnTo>
                  <a:pt x="321973" y="293145"/>
                </a:lnTo>
                <a:lnTo>
                  <a:pt x="324098" y="282587"/>
                </a:lnTo>
                <a:close/>
              </a:path>
              <a:path w="327025" h="326389">
                <a:moveTo>
                  <a:pt x="305219" y="165519"/>
                </a:moveTo>
                <a:lnTo>
                  <a:pt x="262420" y="165519"/>
                </a:lnTo>
                <a:lnTo>
                  <a:pt x="262420" y="263220"/>
                </a:lnTo>
                <a:lnTo>
                  <a:pt x="323778" y="263220"/>
                </a:lnTo>
                <a:lnTo>
                  <a:pt x="322160" y="261607"/>
                </a:lnTo>
                <a:lnTo>
                  <a:pt x="285026" y="261607"/>
                </a:lnTo>
                <a:lnTo>
                  <a:pt x="285026" y="184899"/>
                </a:lnTo>
                <a:lnTo>
                  <a:pt x="305219" y="184899"/>
                </a:lnTo>
                <a:lnTo>
                  <a:pt x="305219" y="165519"/>
                </a:lnTo>
                <a:close/>
              </a:path>
              <a:path w="327025" h="326389">
                <a:moveTo>
                  <a:pt x="260788" y="21805"/>
                </a:moveTo>
                <a:lnTo>
                  <a:pt x="216382" y="21805"/>
                </a:lnTo>
                <a:lnTo>
                  <a:pt x="203526" y="43878"/>
                </a:lnTo>
                <a:lnTo>
                  <a:pt x="200048" y="68225"/>
                </a:lnTo>
                <a:lnTo>
                  <a:pt x="205891" y="91726"/>
                </a:lnTo>
                <a:lnTo>
                  <a:pt x="205950" y="91966"/>
                </a:lnTo>
                <a:lnTo>
                  <a:pt x="221234" y="112217"/>
                </a:lnTo>
                <a:lnTo>
                  <a:pt x="221234" y="185699"/>
                </a:lnTo>
                <a:lnTo>
                  <a:pt x="224459" y="189737"/>
                </a:lnTo>
                <a:lnTo>
                  <a:pt x="226898" y="191363"/>
                </a:lnTo>
                <a:lnTo>
                  <a:pt x="228485" y="192303"/>
                </a:lnTo>
                <a:lnTo>
                  <a:pt x="230073" y="192773"/>
                </a:lnTo>
                <a:lnTo>
                  <a:pt x="233997" y="192773"/>
                </a:lnTo>
                <a:lnTo>
                  <a:pt x="236258" y="191693"/>
                </a:lnTo>
                <a:lnTo>
                  <a:pt x="262420" y="165519"/>
                </a:lnTo>
                <a:lnTo>
                  <a:pt x="305219" y="165519"/>
                </a:lnTo>
                <a:lnTo>
                  <a:pt x="305219" y="155016"/>
                </a:lnTo>
                <a:lnTo>
                  <a:pt x="241427" y="155016"/>
                </a:lnTo>
                <a:lnTo>
                  <a:pt x="241427" y="124345"/>
                </a:lnTo>
                <a:lnTo>
                  <a:pt x="305219" y="124345"/>
                </a:lnTo>
                <a:lnTo>
                  <a:pt x="305219" y="109816"/>
                </a:lnTo>
                <a:lnTo>
                  <a:pt x="307462" y="106578"/>
                </a:lnTo>
                <a:lnTo>
                  <a:pt x="254215" y="106578"/>
                </a:lnTo>
                <a:lnTo>
                  <a:pt x="246253" y="104508"/>
                </a:lnTo>
                <a:lnTo>
                  <a:pt x="221859" y="74805"/>
                </a:lnTo>
                <a:lnTo>
                  <a:pt x="220433" y="64604"/>
                </a:lnTo>
                <a:lnTo>
                  <a:pt x="224156" y="47241"/>
                </a:lnTo>
                <a:lnTo>
                  <a:pt x="233373" y="33596"/>
                </a:lnTo>
                <a:lnTo>
                  <a:pt x="246617" y="24673"/>
                </a:lnTo>
                <a:lnTo>
                  <a:pt x="260788" y="21805"/>
                </a:lnTo>
                <a:close/>
              </a:path>
              <a:path w="327025" h="326389">
                <a:moveTo>
                  <a:pt x="305219" y="184899"/>
                </a:moveTo>
                <a:lnTo>
                  <a:pt x="285026" y="184899"/>
                </a:lnTo>
                <a:lnTo>
                  <a:pt x="289610" y="189458"/>
                </a:lnTo>
                <a:lnTo>
                  <a:pt x="292481" y="190538"/>
                </a:lnTo>
                <a:lnTo>
                  <a:pt x="296430" y="190538"/>
                </a:lnTo>
                <a:lnTo>
                  <a:pt x="297688" y="190284"/>
                </a:lnTo>
                <a:lnTo>
                  <a:pt x="298767" y="189737"/>
                </a:lnTo>
                <a:lnTo>
                  <a:pt x="302793" y="187312"/>
                </a:lnTo>
                <a:lnTo>
                  <a:pt x="305219" y="184899"/>
                </a:lnTo>
                <a:close/>
              </a:path>
              <a:path w="327025" h="326389">
                <a:moveTo>
                  <a:pt x="265645" y="138252"/>
                </a:moveTo>
                <a:lnTo>
                  <a:pt x="260007" y="138252"/>
                </a:lnTo>
                <a:lnTo>
                  <a:pt x="257162" y="139280"/>
                </a:lnTo>
                <a:lnTo>
                  <a:pt x="255168" y="141312"/>
                </a:lnTo>
                <a:lnTo>
                  <a:pt x="241427" y="155016"/>
                </a:lnTo>
                <a:lnTo>
                  <a:pt x="305219" y="155016"/>
                </a:lnTo>
                <a:lnTo>
                  <a:pt x="305219" y="153504"/>
                </a:lnTo>
                <a:lnTo>
                  <a:pt x="283413" y="153504"/>
                </a:lnTo>
                <a:lnTo>
                  <a:pt x="270497" y="141312"/>
                </a:lnTo>
                <a:lnTo>
                  <a:pt x="268465" y="139280"/>
                </a:lnTo>
                <a:lnTo>
                  <a:pt x="265645" y="138252"/>
                </a:lnTo>
                <a:close/>
              </a:path>
              <a:path w="327025" h="326389">
                <a:moveTo>
                  <a:pt x="305219" y="124345"/>
                </a:moveTo>
                <a:lnTo>
                  <a:pt x="283413" y="124345"/>
                </a:lnTo>
                <a:lnTo>
                  <a:pt x="283413" y="153504"/>
                </a:lnTo>
                <a:lnTo>
                  <a:pt x="305219" y="153504"/>
                </a:lnTo>
                <a:lnTo>
                  <a:pt x="305219" y="124345"/>
                </a:lnTo>
                <a:close/>
              </a:path>
              <a:path w="327025" h="326389">
                <a:moveTo>
                  <a:pt x="283413" y="124345"/>
                </a:moveTo>
                <a:lnTo>
                  <a:pt x="241427" y="124345"/>
                </a:lnTo>
                <a:lnTo>
                  <a:pt x="247891" y="126745"/>
                </a:lnTo>
                <a:lnTo>
                  <a:pt x="254965" y="127977"/>
                </a:lnTo>
                <a:lnTo>
                  <a:pt x="269290" y="127977"/>
                </a:lnTo>
                <a:lnTo>
                  <a:pt x="276542" y="126745"/>
                </a:lnTo>
                <a:lnTo>
                  <a:pt x="283413" y="124345"/>
                </a:lnTo>
                <a:close/>
              </a:path>
              <a:path w="327025" h="326389">
                <a:moveTo>
                  <a:pt x="308696" y="21475"/>
                </a:moveTo>
                <a:lnTo>
                  <a:pt x="267982" y="21475"/>
                </a:lnTo>
                <a:lnTo>
                  <a:pt x="273723" y="22605"/>
                </a:lnTo>
                <a:lnTo>
                  <a:pt x="279387" y="25031"/>
                </a:lnTo>
                <a:lnTo>
                  <a:pt x="293354" y="34531"/>
                </a:lnTo>
                <a:lnTo>
                  <a:pt x="302182" y="48350"/>
                </a:lnTo>
                <a:lnTo>
                  <a:pt x="305263" y="64438"/>
                </a:lnTo>
                <a:lnTo>
                  <a:pt x="301993" y="80746"/>
                </a:lnTo>
                <a:lnTo>
                  <a:pt x="295084" y="91726"/>
                </a:lnTo>
                <a:lnTo>
                  <a:pt x="285605" y="99834"/>
                </a:lnTo>
                <a:lnTo>
                  <a:pt x="274338" y="104856"/>
                </a:lnTo>
                <a:lnTo>
                  <a:pt x="262064" y="106578"/>
                </a:lnTo>
                <a:lnTo>
                  <a:pt x="307462" y="106578"/>
                </a:lnTo>
                <a:lnTo>
                  <a:pt x="321798" y="85881"/>
                </a:lnTo>
                <a:lnTo>
                  <a:pt x="325812" y="58239"/>
                </a:lnTo>
                <a:lnTo>
                  <a:pt x="317709" y="31353"/>
                </a:lnTo>
                <a:lnTo>
                  <a:pt x="308696" y="21475"/>
                </a:lnTo>
                <a:close/>
              </a:path>
            </a:pathLst>
          </a:custGeom>
          <a:solidFill>
            <a:srgbClr val="3F52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632962" y="3756689"/>
            <a:ext cx="353060" cy="359410"/>
          </a:xfrm>
          <a:custGeom>
            <a:avLst/>
            <a:gdLst/>
            <a:ahLst/>
            <a:cxnLst/>
            <a:rect l="l" t="t" r="r" b="b"/>
            <a:pathLst>
              <a:path w="353060" h="359410">
                <a:moveTo>
                  <a:pt x="327134" y="104724"/>
                </a:moveTo>
                <a:lnTo>
                  <a:pt x="300774" y="104724"/>
                </a:lnTo>
                <a:lnTo>
                  <a:pt x="310095" y="122703"/>
                </a:lnTo>
                <a:lnTo>
                  <a:pt x="316957" y="141841"/>
                </a:lnTo>
                <a:lnTo>
                  <a:pt x="321194" y="161972"/>
                </a:lnTo>
                <a:lnTo>
                  <a:pt x="322458" y="180251"/>
                </a:lnTo>
                <a:lnTo>
                  <a:pt x="322581" y="182029"/>
                </a:lnTo>
                <a:lnTo>
                  <a:pt x="322643" y="182930"/>
                </a:lnTo>
                <a:lnTo>
                  <a:pt x="315075" y="230802"/>
                </a:lnTo>
                <a:lnTo>
                  <a:pt x="293993" y="272493"/>
                </a:lnTo>
                <a:lnTo>
                  <a:pt x="261829" y="305442"/>
                </a:lnTo>
                <a:lnTo>
                  <a:pt x="220854" y="327175"/>
                </a:lnTo>
                <a:lnTo>
                  <a:pt x="220494" y="327175"/>
                </a:lnTo>
                <a:lnTo>
                  <a:pt x="173416" y="334968"/>
                </a:lnTo>
                <a:lnTo>
                  <a:pt x="85948" y="334968"/>
                </a:lnTo>
                <a:lnTo>
                  <a:pt x="127052" y="352618"/>
                </a:lnTo>
                <a:lnTo>
                  <a:pt x="127356" y="352618"/>
                </a:lnTo>
                <a:lnTo>
                  <a:pt x="173139" y="358863"/>
                </a:lnTo>
                <a:lnTo>
                  <a:pt x="218679" y="352618"/>
                </a:lnTo>
                <a:lnTo>
                  <a:pt x="259754" y="334968"/>
                </a:lnTo>
                <a:lnTo>
                  <a:pt x="294662" y="307544"/>
                </a:lnTo>
                <a:lnTo>
                  <a:pt x="321702" y="271977"/>
                </a:lnTo>
                <a:lnTo>
                  <a:pt x="339174" y="229895"/>
                </a:lnTo>
                <a:lnTo>
                  <a:pt x="345376" y="182930"/>
                </a:lnTo>
                <a:lnTo>
                  <a:pt x="343711" y="159376"/>
                </a:lnTo>
                <a:lnTo>
                  <a:pt x="343602" y="157831"/>
                </a:lnTo>
                <a:lnTo>
                  <a:pt x="338526" y="134048"/>
                </a:lnTo>
                <a:lnTo>
                  <a:pt x="338479" y="133828"/>
                </a:lnTo>
                <a:lnTo>
                  <a:pt x="338386" y="133394"/>
                </a:lnTo>
                <a:lnTo>
                  <a:pt x="329887" y="109957"/>
                </a:lnTo>
                <a:lnTo>
                  <a:pt x="327134" y="104724"/>
                </a:lnTo>
                <a:close/>
              </a:path>
              <a:path w="353060" h="359410">
                <a:moveTo>
                  <a:pt x="173139" y="7874"/>
                </a:moveTo>
                <a:lnTo>
                  <a:pt x="127219" y="14052"/>
                </a:lnTo>
                <a:lnTo>
                  <a:pt x="85889" y="31536"/>
                </a:lnTo>
                <a:lnTo>
                  <a:pt x="50826" y="58745"/>
                </a:lnTo>
                <a:lnTo>
                  <a:pt x="23707" y="94100"/>
                </a:lnTo>
                <a:lnTo>
                  <a:pt x="6206" y="136021"/>
                </a:lnTo>
                <a:lnTo>
                  <a:pt x="119" y="182029"/>
                </a:lnTo>
                <a:lnTo>
                  <a:pt x="0" y="182930"/>
                </a:lnTo>
                <a:lnTo>
                  <a:pt x="6144" y="229591"/>
                </a:lnTo>
                <a:lnTo>
                  <a:pt x="23509" y="271587"/>
                </a:lnTo>
                <a:lnTo>
                  <a:pt x="50493" y="307216"/>
                </a:lnTo>
                <a:lnTo>
                  <a:pt x="85741" y="334968"/>
                </a:lnTo>
                <a:lnTo>
                  <a:pt x="174570" y="334968"/>
                </a:lnTo>
                <a:lnTo>
                  <a:pt x="126972" y="327175"/>
                </a:lnTo>
                <a:lnTo>
                  <a:pt x="86161" y="305701"/>
                </a:lnTo>
                <a:lnTo>
                  <a:pt x="53994" y="272882"/>
                </a:lnTo>
                <a:lnTo>
                  <a:pt x="32907" y="231148"/>
                </a:lnTo>
                <a:lnTo>
                  <a:pt x="25336" y="182930"/>
                </a:lnTo>
                <a:lnTo>
                  <a:pt x="32907" y="135141"/>
                </a:lnTo>
                <a:lnTo>
                  <a:pt x="53994" y="93670"/>
                </a:lnTo>
                <a:lnTo>
                  <a:pt x="86161" y="60988"/>
                </a:lnTo>
                <a:lnTo>
                  <a:pt x="126972" y="39566"/>
                </a:lnTo>
                <a:lnTo>
                  <a:pt x="173989" y="31877"/>
                </a:lnTo>
                <a:lnTo>
                  <a:pt x="260396" y="31877"/>
                </a:lnTo>
                <a:lnTo>
                  <a:pt x="245064" y="23240"/>
                </a:lnTo>
                <a:lnTo>
                  <a:pt x="222203" y="14646"/>
                </a:lnTo>
                <a:lnTo>
                  <a:pt x="198198" y="9552"/>
                </a:lnTo>
                <a:lnTo>
                  <a:pt x="173139" y="7874"/>
                </a:lnTo>
                <a:close/>
              </a:path>
              <a:path w="353060" h="359410">
                <a:moveTo>
                  <a:pt x="173989" y="55867"/>
                </a:moveTo>
                <a:lnTo>
                  <a:pt x="124809" y="65971"/>
                </a:lnTo>
                <a:lnTo>
                  <a:pt x="84802" y="93400"/>
                </a:lnTo>
                <a:lnTo>
                  <a:pt x="57909" y="133828"/>
                </a:lnTo>
                <a:lnTo>
                  <a:pt x="48069" y="182930"/>
                </a:lnTo>
                <a:lnTo>
                  <a:pt x="58030" y="233049"/>
                </a:lnTo>
                <a:lnTo>
                  <a:pt x="85126" y="274007"/>
                </a:lnTo>
                <a:lnTo>
                  <a:pt x="125173" y="301636"/>
                </a:lnTo>
                <a:lnTo>
                  <a:pt x="173989" y="311772"/>
                </a:lnTo>
                <a:lnTo>
                  <a:pt x="222811" y="301636"/>
                </a:lnTo>
                <a:lnTo>
                  <a:pt x="241604" y="288671"/>
                </a:lnTo>
                <a:lnTo>
                  <a:pt x="173139" y="288671"/>
                </a:lnTo>
                <a:lnTo>
                  <a:pt x="132899" y="280521"/>
                </a:lnTo>
                <a:lnTo>
                  <a:pt x="99796" y="258127"/>
                </a:lnTo>
                <a:lnTo>
                  <a:pt x="77352" y="224570"/>
                </a:lnTo>
                <a:lnTo>
                  <a:pt x="69087" y="182930"/>
                </a:lnTo>
                <a:lnTo>
                  <a:pt x="77105" y="142319"/>
                </a:lnTo>
                <a:lnTo>
                  <a:pt x="99139" y="109289"/>
                </a:lnTo>
                <a:lnTo>
                  <a:pt x="132160" y="87090"/>
                </a:lnTo>
                <a:lnTo>
                  <a:pt x="173139" y="78968"/>
                </a:lnTo>
                <a:lnTo>
                  <a:pt x="246027" y="78968"/>
                </a:lnTo>
                <a:lnTo>
                  <a:pt x="230931" y="69733"/>
                </a:lnTo>
                <a:lnTo>
                  <a:pt x="213015" y="62198"/>
                </a:lnTo>
                <a:lnTo>
                  <a:pt x="193954" y="57492"/>
                </a:lnTo>
                <a:lnTo>
                  <a:pt x="173989" y="55867"/>
                </a:lnTo>
                <a:close/>
              </a:path>
              <a:path w="353060" h="359410">
                <a:moveTo>
                  <a:pt x="280564" y="117157"/>
                </a:moveTo>
                <a:lnTo>
                  <a:pt x="253568" y="117157"/>
                </a:lnTo>
                <a:lnTo>
                  <a:pt x="263019" y="131811"/>
                </a:lnTo>
                <a:lnTo>
                  <a:pt x="270178" y="147715"/>
                </a:lnTo>
                <a:lnTo>
                  <a:pt x="274715" y="164783"/>
                </a:lnTo>
                <a:lnTo>
                  <a:pt x="276222" y="182029"/>
                </a:lnTo>
                <a:lnTo>
                  <a:pt x="276301" y="182930"/>
                </a:lnTo>
                <a:lnTo>
                  <a:pt x="268387" y="223351"/>
                </a:lnTo>
                <a:lnTo>
                  <a:pt x="246356" y="257460"/>
                </a:lnTo>
                <a:lnTo>
                  <a:pt x="213598" y="280271"/>
                </a:lnTo>
                <a:lnTo>
                  <a:pt x="173139" y="288671"/>
                </a:lnTo>
                <a:lnTo>
                  <a:pt x="241604" y="288671"/>
                </a:lnTo>
                <a:lnTo>
                  <a:pt x="262858" y="274007"/>
                </a:lnTo>
                <a:lnTo>
                  <a:pt x="289950" y="233049"/>
                </a:lnTo>
                <a:lnTo>
                  <a:pt x="299910" y="182930"/>
                </a:lnTo>
                <a:lnTo>
                  <a:pt x="298299" y="162656"/>
                </a:lnTo>
                <a:lnTo>
                  <a:pt x="293574" y="143389"/>
                </a:lnTo>
                <a:lnTo>
                  <a:pt x="285899" y="125455"/>
                </a:lnTo>
                <a:lnTo>
                  <a:pt x="280564" y="117157"/>
                </a:lnTo>
                <a:close/>
              </a:path>
              <a:path w="353060" h="359410">
                <a:moveTo>
                  <a:pt x="173139" y="102069"/>
                </a:moveTo>
                <a:lnTo>
                  <a:pt x="115986" y="125455"/>
                </a:lnTo>
                <a:lnTo>
                  <a:pt x="91808" y="182930"/>
                </a:lnTo>
                <a:lnTo>
                  <a:pt x="98136" y="214792"/>
                </a:lnTo>
                <a:lnTo>
                  <a:pt x="98244" y="215334"/>
                </a:lnTo>
                <a:lnTo>
                  <a:pt x="115747" y="241576"/>
                </a:lnTo>
                <a:lnTo>
                  <a:pt x="141614" y="259154"/>
                </a:lnTo>
                <a:lnTo>
                  <a:pt x="173139" y="265569"/>
                </a:lnTo>
                <a:lnTo>
                  <a:pt x="204506" y="259154"/>
                </a:lnTo>
                <a:lnTo>
                  <a:pt x="230065" y="241576"/>
                </a:lnTo>
                <a:lnTo>
                  <a:pt x="230645" y="240690"/>
                </a:lnTo>
                <a:lnTo>
                  <a:pt x="171386" y="240690"/>
                </a:lnTo>
                <a:lnTo>
                  <a:pt x="149078" y="236021"/>
                </a:lnTo>
                <a:lnTo>
                  <a:pt x="130708" y="223351"/>
                </a:lnTo>
                <a:lnTo>
                  <a:pt x="118244" y="204685"/>
                </a:lnTo>
                <a:lnTo>
                  <a:pt x="113652" y="182029"/>
                </a:lnTo>
                <a:lnTo>
                  <a:pt x="118244" y="159376"/>
                </a:lnTo>
                <a:lnTo>
                  <a:pt x="130708" y="140719"/>
                </a:lnTo>
                <a:lnTo>
                  <a:pt x="149078" y="128058"/>
                </a:lnTo>
                <a:lnTo>
                  <a:pt x="171386" y="123393"/>
                </a:lnTo>
                <a:lnTo>
                  <a:pt x="247440" y="123393"/>
                </a:lnTo>
                <a:lnTo>
                  <a:pt x="251820" y="118935"/>
                </a:lnTo>
                <a:lnTo>
                  <a:pt x="221208" y="118935"/>
                </a:lnTo>
                <a:lnTo>
                  <a:pt x="210625" y="111805"/>
                </a:lnTo>
                <a:lnTo>
                  <a:pt x="198812" y="106506"/>
                </a:lnTo>
                <a:lnTo>
                  <a:pt x="186179" y="103206"/>
                </a:lnTo>
                <a:lnTo>
                  <a:pt x="173139" y="102069"/>
                </a:lnTo>
                <a:close/>
              </a:path>
              <a:path w="353060" h="359410">
                <a:moveTo>
                  <a:pt x="247440" y="123393"/>
                </a:moveTo>
                <a:lnTo>
                  <a:pt x="171386" y="123393"/>
                </a:lnTo>
                <a:lnTo>
                  <a:pt x="180373" y="124046"/>
                </a:lnTo>
                <a:lnTo>
                  <a:pt x="188863" y="125950"/>
                </a:lnTo>
                <a:lnTo>
                  <a:pt x="196698" y="129024"/>
                </a:lnTo>
                <a:lnTo>
                  <a:pt x="203720" y="133184"/>
                </a:lnTo>
                <a:lnTo>
                  <a:pt x="187121" y="150050"/>
                </a:lnTo>
                <a:lnTo>
                  <a:pt x="219455" y="150050"/>
                </a:lnTo>
                <a:lnTo>
                  <a:pt x="229946" y="182029"/>
                </a:lnTo>
                <a:lnTo>
                  <a:pt x="225343" y="204685"/>
                </a:lnTo>
                <a:lnTo>
                  <a:pt x="212791" y="223351"/>
                </a:lnTo>
                <a:lnTo>
                  <a:pt x="194177" y="236021"/>
                </a:lnTo>
                <a:lnTo>
                  <a:pt x="171386" y="240690"/>
                </a:lnTo>
                <a:lnTo>
                  <a:pt x="230645" y="240690"/>
                </a:lnTo>
                <a:lnTo>
                  <a:pt x="247268" y="215334"/>
                </a:lnTo>
                <a:lnTo>
                  <a:pt x="253568" y="182930"/>
                </a:lnTo>
                <a:lnTo>
                  <a:pt x="252571" y="169674"/>
                </a:lnTo>
                <a:lnTo>
                  <a:pt x="249576" y="157043"/>
                </a:lnTo>
                <a:lnTo>
                  <a:pt x="249526" y="156832"/>
                </a:lnTo>
                <a:lnTo>
                  <a:pt x="244352" y="144818"/>
                </a:lnTo>
                <a:lnTo>
                  <a:pt x="236969" y="134048"/>
                </a:lnTo>
                <a:lnTo>
                  <a:pt x="247440" y="123393"/>
                </a:lnTo>
                <a:close/>
              </a:path>
              <a:path w="353060" h="359410">
                <a:moveTo>
                  <a:pt x="178384" y="147396"/>
                </a:moveTo>
                <a:lnTo>
                  <a:pt x="173139" y="147396"/>
                </a:lnTo>
                <a:lnTo>
                  <a:pt x="159691" y="150185"/>
                </a:lnTo>
                <a:lnTo>
                  <a:pt x="149840" y="157043"/>
                </a:lnTo>
                <a:lnTo>
                  <a:pt x="148795" y="157831"/>
                </a:lnTo>
                <a:lnTo>
                  <a:pt x="141651" y="168752"/>
                </a:lnTo>
                <a:lnTo>
                  <a:pt x="139026" y="182029"/>
                </a:lnTo>
                <a:lnTo>
                  <a:pt x="141651" y="195463"/>
                </a:lnTo>
                <a:lnTo>
                  <a:pt x="148867" y="206816"/>
                </a:lnTo>
                <a:lnTo>
                  <a:pt x="159861" y="214792"/>
                </a:lnTo>
                <a:lnTo>
                  <a:pt x="160256" y="214792"/>
                </a:lnTo>
                <a:lnTo>
                  <a:pt x="173139" y="217601"/>
                </a:lnTo>
                <a:lnTo>
                  <a:pt x="186199" y="214792"/>
                </a:lnTo>
                <a:lnTo>
                  <a:pt x="197053" y="207144"/>
                </a:lnTo>
                <a:lnTo>
                  <a:pt x="204468" y="195833"/>
                </a:lnTo>
                <a:lnTo>
                  <a:pt x="204541" y="195463"/>
                </a:lnTo>
                <a:lnTo>
                  <a:pt x="168843" y="195463"/>
                </a:lnTo>
                <a:lnTo>
                  <a:pt x="162648" y="190042"/>
                </a:lnTo>
                <a:lnTo>
                  <a:pt x="162648" y="176695"/>
                </a:lnTo>
                <a:lnTo>
                  <a:pt x="168744" y="172275"/>
                </a:lnTo>
                <a:lnTo>
                  <a:pt x="205473" y="172275"/>
                </a:lnTo>
                <a:lnTo>
                  <a:pt x="203720" y="166039"/>
                </a:lnTo>
                <a:lnTo>
                  <a:pt x="219455" y="150050"/>
                </a:lnTo>
                <a:lnTo>
                  <a:pt x="187121" y="150050"/>
                </a:lnTo>
                <a:lnTo>
                  <a:pt x="183629" y="149174"/>
                </a:lnTo>
                <a:lnTo>
                  <a:pt x="178384" y="147396"/>
                </a:lnTo>
                <a:close/>
              </a:path>
              <a:path w="353060" h="359410">
                <a:moveTo>
                  <a:pt x="205473" y="172275"/>
                </a:moveTo>
                <a:lnTo>
                  <a:pt x="177495" y="172275"/>
                </a:lnTo>
                <a:lnTo>
                  <a:pt x="179235" y="173151"/>
                </a:lnTo>
                <a:lnTo>
                  <a:pt x="181876" y="175831"/>
                </a:lnTo>
                <a:lnTo>
                  <a:pt x="183629" y="176695"/>
                </a:lnTo>
                <a:lnTo>
                  <a:pt x="184480" y="180251"/>
                </a:lnTo>
                <a:lnTo>
                  <a:pt x="184480" y="190042"/>
                </a:lnTo>
                <a:lnTo>
                  <a:pt x="179150" y="195463"/>
                </a:lnTo>
                <a:lnTo>
                  <a:pt x="204541" y="195463"/>
                </a:lnTo>
                <a:lnTo>
                  <a:pt x="207213" y="182029"/>
                </a:lnTo>
                <a:lnTo>
                  <a:pt x="207213" y="176695"/>
                </a:lnTo>
                <a:lnTo>
                  <a:pt x="205473" y="172275"/>
                </a:lnTo>
                <a:close/>
              </a:path>
              <a:path w="353060" h="359410">
                <a:moveTo>
                  <a:pt x="246027" y="78968"/>
                </a:moveTo>
                <a:lnTo>
                  <a:pt x="173139" y="78968"/>
                </a:lnTo>
                <a:lnTo>
                  <a:pt x="190599" y="80579"/>
                </a:lnTo>
                <a:lnTo>
                  <a:pt x="207330" y="85190"/>
                </a:lnTo>
                <a:lnTo>
                  <a:pt x="222923" y="92464"/>
                </a:lnTo>
                <a:lnTo>
                  <a:pt x="236969" y="102069"/>
                </a:lnTo>
                <a:lnTo>
                  <a:pt x="221208" y="118935"/>
                </a:lnTo>
                <a:lnTo>
                  <a:pt x="251820" y="118935"/>
                </a:lnTo>
                <a:lnTo>
                  <a:pt x="253568" y="117157"/>
                </a:lnTo>
                <a:lnTo>
                  <a:pt x="280564" y="117157"/>
                </a:lnTo>
                <a:lnTo>
                  <a:pt x="275506" y="109289"/>
                </a:lnTo>
                <a:lnTo>
                  <a:pt x="274774" y="109289"/>
                </a:lnTo>
                <a:lnTo>
                  <a:pt x="297281" y="105625"/>
                </a:lnTo>
                <a:lnTo>
                  <a:pt x="299910" y="105625"/>
                </a:lnTo>
                <a:lnTo>
                  <a:pt x="300774" y="104724"/>
                </a:lnTo>
                <a:lnTo>
                  <a:pt x="327134" y="104724"/>
                </a:lnTo>
                <a:lnTo>
                  <a:pt x="318261" y="87858"/>
                </a:lnTo>
                <a:lnTo>
                  <a:pt x="319149" y="86956"/>
                </a:lnTo>
                <a:lnTo>
                  <a:pt x="270192" y="86956"/>
                </a:lnTo>
                <a:lnTo>
                  <a:pt x="270695" y="80579"/>
                </a:lnTo>
                <a:lnTo>
                  <a:pt x="270753" y="79844"/>
                </a:lnTo>
                <a:lnTo>
                  <a:pt x="247459" y="79844"/>
                </a:lnTo>
                <a:lnTo>
                  <a:pt x="246027" y="78968"/>
                </a:lnTo>
                <a:close/>
              </a:path>
              <a:path w="353060" h="359410">
                <a:moveTo>
                  <a:pt x="341005" y="64757"/>
                </a:moveTo>
                <a:lnTo>
                  <a:pt x="309524" y="64757"/>
                </a:lnTo>
                <a:lnTo>
                  <a:pt x="291172" y="83400"/>
                </a:lnTo>
                <a:lnTo>
                  <a:pt x="270192" y="86956"/>
                </a:lnTo>
                <a:lnTo>
                  <a:pt x="319149" y="86956"/>
                </a:lnTo>
                <a:lnTo>
                  <a:pt x="341005" y="64757"/>
                </a:lnTo>
                <a:close/>
              </a:path>
              <a:path w="353060" h="359410">
                <a:moveTo>
                  <a:pt x="260396" y="31877"/>
                </a:moveTo>
                <a:lnTo>
                  <a:pt x="173989" y="31877"/>
                </a:lnTo>
                <a:lnTo>
                  <a:pt x="194267" y="33349"/>
                </a:lnTo>
                <a:lnTo>
                  <a:pt x="214212" y="37655"/>
                </a:lnTo>
                <a:lnTo>
                  <a:pt x="233502" y="44628"/>
                </a:lnTo>
                <a:lnTo>
                  <a:pt x="251815" y="54102"/>
                </a:lnTo>
                <a:lnTo>
                  <a:pt x="251815" y="54965"/>
                </a:lnTo>
                <a:lnTo>
                  <a:pt x="250062" y="56743"/>
                </a:lnTo>
                <a:lnTo>
                  <a:pt x="250062" y="57645"/>
                </a:lnTo>
                <a:lnTo>
                  <a:pt x="247562" y="78968"/>
                </a:lnTo>
                <a:lnTo>
                  <a:pt x="247459" y="79844"/>
                </a:lnTo>
                <a:lnTo>
                  <a:pt x="270753" y="79844"/>
                </a:lnTo>
                <a:lnTo>
                  <a:pt x="271849" y="65971"/>
                </a:lnTo>
                <a:lnTo>
                  <a:pt x="271945" y="64757"/>
                </a:lnTo>
                <a:lnTo>
                  <a:pt x="291172" y="45212"/>
                </a:lnTo>
                <a:lnTo>
                  <a:pt x="352393" y="45212"/>
                </a:lnTo>
                <a:lnTo>
                  <a:pt x="352023" y="42725"/>
                </a:lnTo>
                <a:lnTo>
                  <a:pt x="348948" y="38976"/>
                </a:lnTo>
                <a:lnTo>
                  <a:pt x="314769" y="38976"/>
                </a:lnTo>
                <a:lnTo>
                  <a:pt x="315251" y="35420"/>
                </a:lnTo>
                <a:lnTo>
                  <a:pt x="266687" y="35420"/>
                </a:lnTo>
                <a:lnTo>
                  <a:pt x="260396" y="31877"/>
                </a:lnTo>
                <a:close/>
              </a:path>
              <a:path w="353060" h="359410">
                <a:moveTo>
                  <a:pt x="352393" y="45212"/>
                </a:moveTo>
                <a:lnTo>
                  <a:pt x="291172" y="45212"/>
                </a:lnTo>
                <a:lnTo>
                  <a:pt x="289420" y="52324"/>
                </a:lnTo>
                <a:lnTo>
                  <a:pt x="289420" y="55867"/>
                </a:lnTo>
                <a:lnTo>
                  <a:pt x="291172" y="60299"/>
                </a:lnTo>
                <a:lnTo>
                  <a:pt x="295528" y="64757"/>
                </a:lnTo>
                <a:lnTo>
                  <a:pt x="299910" y="65633"/>
                </a:lnTo>
                <a:lnTo>
                  <a:pt x="302526" y="65633"/>
                </a:lnTo>
                <a:lnTo>
                  <a:pt x="309524" y="64757"/>
                </a:lnTo>
                <a:lnTo>
                  <a:pt x="341005" y="64757"/>
                </a:lnTo>
                <a:lnTo>
                  <a:pt x="349757" y="55867"/>
                </a:lnTo>
                <a:lnTo>
                  <a:pt x="353016" y="49400"/>
                </a:lnTo>
                <a:lnTo>
                  <a:pt x="352393" y="45212"/>
                </a:lnTo>
                <a:close/>
              </a:path>
              <a:path w="353060" h="359410">
                <a:moveTo>
                  <a:pt x="341214" y="35420"/>
                </a:moveTo>
                <a:lnTo>
                  <a:pt x="340131" y="35420"/>
                </a:lnTo>
                <a:lnTo>
                  <a:pt x="314769" y="38976"/>
                </a:lnTo>
                <a:lnTo>
                  <a:pt x="348948" y="38976"/>
                </a:lnTo>
                <a:lnTo>
                  <a:pt x="347865" y="37655"/>
                </a:lnTo>
                <a:lnTo>
                  <a:pt x="347741" y="37504"/>
                </a:lnTo>
                <a:lnTo>
                  <a:pt x="341214" y="35420"/>
                </a:lnTo>
                <a:close/>
              </a:path>
              <a:path w="353060" h="359410">
                <a:moveTo>
                  <a:pt x="312623" y="0"/>
                </a:moveTo>
                <a:lnTo>
                  <a:pt x="303326" y="0"/>
                </a:lnTo>
                <a:lnTo>
                  <a:pt x="300520" y="1041"/>
                </a:lnTo>
                <a:lnTo>
                  <a:pt x="266687" y="35420"/>
                </a:lnTo>
                <a:lnTo>
                  <a:pt x="315251" y="35420"/>
                </a:lnTo>
                <a:lnTo>
                  <a:pt x="318065" y="14646"/>
                </a:lnTo>
                <a:lnTo>
                  <a:pt x="318145" y="14052"/>
                </a:lnTo>
                <a:lnTo>
                  <a:pt x="318261" y="13195"/>
                </a:lnTo>
                <a:lnTo>
                  <a:pt x="318896" y="5727"/>
                </a:lnTo>
                <a:lnTo>
                  <a:pt x="312623" y="0"/>
                </a:lnTo>
                <a:close/>
              </a:path>
            </a:pathLst>
          </a:custGeom>
          <a:solidFill>
            <a:srgbClr val="3F52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3809433" y="5185356"/>
            <a:ext cx="1062355" cy="6464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9800"/>
              </a:lnSpc>
              <a:spcBef>
                <a:spcPts val="95"/>
              </a:spcBef>
            </a:pPr>
            <a:r>
              <a:rPr dirty="0" sz="850" b="1">
                <a:solidFill>
                  <a:srgbClr val="231F20"/>
                </a:solidFill>
                <a:latin typeface="Poppins"/>
                <a:cs typeface="Poppins"/>
              </a:rPr>
              <a:t>Leader</a:t>
            </a:r>
            <a:r>
              <a:rPr dirty="0" sz="850" spc="35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50" b="1">
                <a:solidFill>
                  <a:srgbClr val="231F20"/>
                </a:solidFill>
                <a:latin typeface="Poppins"/>
                <a:cs typeface="Poppins"/>
              </a:rPr>
              <a:t>sur</a:t>
            </a:r>
            <a:r>
              <a:rPr dirty="0" sz="850" spc="35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50" spc="-25" b="1">
                <a:solidFill>
                  <a:srgbClr val="231F20"/>
                </a:solidFill>
                <a:latin typeface="Poppins"/>
                <a:cs typeface="Poppins"/>
              </a:rPr>
              <a:t>les</a:t>
            </a:r>
            <a:r>
              <a:rPr dirty="0" sz="850" spc="500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50" b="1">
                <a:solidFill>
                  <a:srgbClr val="231F20"/>
                </a:solidFill>
                <a:latin typeface="Poppins"/>
                <a:cs typeface="Poppins"/>
              </a:rPr>
              <a:t>produits</a:t>
            </a:r>
            <a:r>
              <a:rPr dirty="0" sz="850" spc="35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50" spc="-10" b="1">
                <a:solidFill>
                  <a:srgbClr val="231F20"/>
                </a:solidFill>
                <a:latin typeface="Poppins"/>
                <a:cs typeface="Poppins"/>
              </a:rPr>
              <a:t>médias</a:t>
            </a:r>
            <a:r>
              <a:rPr dirty="0" sz="850" spc="500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50" b="1">
                <a:solidFill>
                  <a:srgbClr val="231F20"/>
                </a:solidFill>
                <a:latin typeface="Poppins"/>
                <a:cs typeface="Poppins"/>
              </a:rPr>
              <a:t>Challenger</a:t>
            </a:r>
            <a:r>
              <a:rPr dirty="0" sz="850" spc="45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50" spc="-10" b="1">
                <a:solidFill>
                  <a:srgbClr val="231F20"/>
                </a:solidFill>
                <a:latin typeface="Poppins"/>
                <a:cs typeface="Poppins"/>
              </a:rPr>
              <a:t>évents</a:t>
            </a:r>
            <a:r>
              <a:rPr dirty="0" sz="850" spc="500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50" b="1">
                <a:solidFill>
                  <a:srgbClr val="231F20"/>
                </a:solidFill>
                <a:latin typeface="Poppins"/>
                <a:cs typeface="Poppins"/>
              </a:rPr>
              <a:t>Challenger</a:t>
            </a:r>
            <a:r>
              <a:rPr dirty="0" sz="850" spc="45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50" spc="-10" b="1">
                <a:solidFill>
                  <a:srgbClr val="231F20"/>
                </a:solidFill>
                <a:latin typeface="Poppins"/>
                <a:cs typeface="Poppins"/>
              </a:rPr>
              <a:t>digital</a:t>
            </a:r>
            <a:endParaRPr sz="850">
              <a:latin typeface="Poppins"/>
              <a:cs typeface="Poppin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433802" y="5185356"/>
            <a:ext cx="1064260" cy="6464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64184">
              <a:lnSpc>
                <a:spcPct val="119800"/>
              </a:lnSpc>
              <a:spcBef>
                <a:spcPts val="95"/>
              </a:spcBef>
            </a:pPr>
            <a:r>
              <a:rPr dirty="0" sz="850" spc="-10" b="1">
                <a:solidFill>
                  <a:srgbClr val="231F20"/>
                </a:solidFill>
                <a:latin typeface="Poppins"/>
                <a:cs typeface="Poppins"/>
              </a:rPr>
              <a:t>Confirmer</a:t>
            </a:r>
            <a:r>
              <a:rPr dirty="0" sz="850" spc="500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50" spc="-10" b="1">
                <a:solidFill>
                  <a:srgbClr val="231F20"/>
                </a:solidFill>
                <a:latin typeface="Poppins"/>
                <a:cs typeface="Poppins"/>
              </a:rPr>
              <a:t>ensemble</a:t>
            </a:r>
            <a:endParaRPr sz="850">
              <a:latin typeface="Poppins"/>
              <a:cs typeface="Poppins"/>
            </a:endParaRPr>
          </a:p>
          <a:p>
            <a:pPr marL="12700" marR="5080">
              <a:lnSpc>
                <a:spcPct val="119800"/>
              </a:lnSpc>
            </a:pPr>
            <a:r>
              <a:rPr dirty="0" sz="850" b="1">
                <a:solidFill>
                  <a:srgbClr val="231F20"/>
                </a:solidFill>
                <a:latin typeface="Poppins"/>
                <a:cs typeface="Poppins"/>
              </a:rPr>
              <a:t>1</a:t>
            </a:r>
            <a:r>
              <a:rPr dirty="0" sz="850" spc="15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50" b="1">
                <a:solidFill>
                  <a:srgbClr val="231F20"/>
                </a:solidFill>
                <a:latin typeface="Poppins"/>
                <a:cs typeface="Poppins"/>
              </a:rPr>
              <a:t>nouveau</a:t>
            </a:r>
            <a:r>
              <a:rPr dirty="0" sz="850" spc="20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50" spc="-10" b="1">
                <a:solidFill>
                  <a:srgbClr val="231F20"/>
                </a:solidFill>
                <a:latin typeface="Poppins"/>
                <a:cs typeface="Poppins"/>
              </a:rPr>
              <a:t>support</a:t>
            </a:r>
            <a:r>
              <a:rPr dirty="0" sz="850" spc="500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50" b="1">
                <a:solidFill>
                  <a:srgbClr val="231F20"/>
                </a:solidFill>
                <a:latin typeface="Poppins"/>
                <a:cs typeface="Poppins"/>
              </a:rPr>
              <a:t>en</a:t>
            </a:r>
            <a:r>
              <a:rPr dirty="0" sz="850" spc="15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50" b="1">
                <a:solidFill>
                  <a:srgbClr val="231F20"/>
                </a:solidFill>
                <a:latin typeface="Poppins"/>
                <a:cs typeface="Poppins"/>
              </a:rPr>
              <a:t>alliant</a:t>
            </a:r>
            <a:r>
              <a:rPr dirty="0" sz="850" spc="15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50" b="1">
                <a:solidFill>
                  <a:srgbClr val="231F20"/>
                </a:solidFill>
                <a:latin typeface="Poppins"/>
                <a:cs typeface="Poppins"/>
              </a:rPr>
              <a:t>les</a:t>
            </a:r>
            <a:r>
              <a:rPr dirty="0" sz="850" spc="20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50" spc="-50" b="1">
                <a:solidFill>
                  <a:srgbClr val="231F20"/>
                </a:solidFill>
                <a:latin typeface="Poppins"/>
                <a:cs typeface="Poppins"/>
              </a:rPr>
              <a:t>3</a:t>
            </a:r>
            <a:endParaRPr sz="850">
              <a:latin typeface="Poppins"/>
              <a:cs typeface="Poppin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009879" y="5185361"/>
            <a:ext cx="902335" cy="335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9800"/>
              </a:lnSpc>
              <a:spcBef>
                <a:spcPts val="95"/>
              </a:spcBef>
            </a:pPr>
            <a:r>
              <a:rPr dirty="0" sz="850" spc="-10" b="1">
                <a:solidFill>
                  <a:srgbClr val="231F20"/>
                </a:solidFill>
                <a:latin typeface="Poppins"/>
                <a:cs typeface="Poppins"/>
              </a:rPr>
              <a:t>Devenir</a:t>
            </a:r>
            <a:r>
              <a:rPr dirty="0" sz="850" spc="500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50" spc="-10" b="1">
                <a:solidFill>
                  <a:srgbClr val="231F20"/>
                </a:solidFill>
                <a:latin typeface="Poppins"/>
                <a:cs typeface="Poppins"/>
              </a:rPr>
              <a:t>incontournable</a:t>
            </a:r>
            <a:endParaRPr sz="850">
              <a:latin typeface="Poppins"/>
              <a:cs typeface="Poppin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994363" y="4911287"/>
            <a:ext cx="1937385" cy="1007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26235" algn="l"/>
              </a:tabLst>
            </a:pPr>
            <a:r>
              <a:rPr dirty="0" sz="6450" spc="-1305">
                <a:solidFill>
                  <a:srgbClr val="3EC0C3"/>
                </a:solidFill>
                <a:latin typeface="Cambria"/>
                <a:cs typeface="Cambria"/>
              </a:rPr>
              <a:t>&gt;</a:t>
            </a:r>
            <a:r>
              <a:rPr dirty="0" sz="6450">
                <a:solidFill>
                  <a:srgbClr val="3EC0C3"/>
                </a:solidFill>
                <a:latin typeface="Cambria"/>
                <a:cs typeface="Cambria"/>
              </a:rPr>
              <a:t>	</a:t>
            </a:r>
            <a:r>
              <a:rPr dirty="0" sz="6450" spc="-1305">
                <a:solidFill>
                  <a:srgbClr val="3EC0C3"/>
                </a:solidFill>
                <a:latin typeface="Cambria"/>
                <a:cs typeface="Cambria"/>
              </a:rPr>
              <a:t>&gt;</a:t>
            </a:r>
            <a:endParaRPr sz="6450">
              <a:latin typeface="Cambria"/>
              <a:cs typeface="Cambria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3792907" y="4965842"/>
            <a:ext cx="4211320" cy="0"/>
          </a:xfrm>
          <a:custGeom>
            <a:avLst/>
            <a:gdLst/>
            <a:ahLst/>
            <a:cxnLst/>
            <a:rect l="l" t="t" r="r" b="b"/>
            <a:pathLst>
              <a:path w="4211320" h="0">
                <a:moveTo>
                  <a:pt x="0" y="0"/>
                </a:moveTo>
                <a:lnTo>
                  <a:pt x="4211091" y="0"/>
                </a:lnTo>
              </a:path>
            </a:pathLst>
          </a:custGeom>
          <a:ln w="10820">
            <a:solidFill>
              <a:srgbClr val="9BC13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object 1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7407" y="1478341"/>
            <a:ext cx="1094462" cy="1422654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7337844" y="1131510"/>
            <a:ext cx="1567180" cy="1809114"/>
            <a:chOff x="7337844" y="1131510"/>
            <a:chExt cx="1567180" cy="1809114"/>
          </a:xfrm>
        </p:grpSpPr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7844" y="1369767"/>
              <a:ext cx="1445795" cy="1570834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7473451" y="1334211"/>
              <a:ext cx="343535" cy="354330"/>
            </a:xfrm>
            <a:custGeom>
              <a:avLst/>
              <a:gdLst/>
              <a:ahLst/>
              <a:cxnLst/>
              <a:rect l="l" t="t" r="r" b="b"/>
              <a:pathLst>
                <a:path w="343534" h="354330">
                  <a:moveTo>
                    <a:pt x="339725" y="0"/>
                  </a:moveTo>
                  <a:lnTo>
                    <a:pt x="0" y="1498"/>
                  </a:lnTo>
                  <a:lnTo>
                    <a:pt x="2298" y="12242"/>
                  </a:lnTo>
                  <a:lnTo>
                    <a:pt x="162064" y="354101"/>
                  </a:lnTo>
                  <a:lnTo>
                    <a:pt x="167525" y="354190"/>
                  </a:lnTo>
                  <a:lnTo>
                    <a:pt x="343166" y="5562"/>
                  </a:lnTo>
                  <a:lnTo>
                    <a:pt x="339725" y="0"/>
                  </a:lnTo>
                  <a:close/>
                </a:path>
              </a:pathLst>
            </a:custGeom>
            <a:solidFill>
              <a:srgbClr val="FFFFFF">
                <a:alpha val="2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429504" y="1156389"/>
              <a:ext cx="443230" cy="457200"/>
            </a:xfrm>
            <a:custGeom>
              <a:avLst/>
              <a:gdLst/>
              <a:ahLst/>
              <a:cxnLst/>
              <a:rect l="l" t="t" r="r" b="b"/>
              <a:pathLst>
                <a:path w="443229" h="457200">
                  <a:moveTo>
                    <a:pt x="438226" y="0"/>
                  </a:moveTo>
                  <a:lnTo>
                    <a:pt x="0" y="1943"/>
                  </a:lnTo>
                  <a:lnTo>
                    <a:pt x="2959" y="15798"/>
                  </a:lnTo>
                  <a:lnTo>
                    <a:pt x="209054" y="456806"/>
                  </a:lnTo>
                  <a:lnTo>
                    <a:pt x="216103" y="456907"/>
                  </a:lnTo>
                  <a:lnTo>
                    <a:pt x="442671" y="7175"/>
                  </a:lnTo>
                  <a:lnTo>
                    <a:pt x="438226" y="0"/>
                  </a:lnTo>
                  <a:close/>
                </a:path>
              </a:pathLst>
            </a:custGeom>
            <a:solidFill>
              <a:srgbClr val="3DB98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4450" y="1131510"/>
              <a:ext cx="130022" cy="134099"/>
            </a:xfrm>
            <a:prstGeom prst="rect">
              <a:avLst/>
            </a:prstGeom>
          </p:spPr>
        </p:pic>
      </p:grpSp>
      <p:pic>
        <p:nvPicPr>
          <p:cNvPr id="25" name="object 2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57900" y="3121204"/>
            <a:ext cx="1178102" cy="928228"/>
          </a:xfrm>
          <a:prstGeom prst="rect">
            <a:avLst/>
          </a:prstGeom>
        </p:spPr>
      </p:pic>
      <p:sp>
        <p:nvSpPr>
          <p:cNvPr id="26" name="object 26" descr=""/>
          <p:cNvSpPr/>
          <p:nvPr/>
        </p:nvSpPr>
        <p:spPr>
          <a:xfrm>
            <a:off x="8168981" y="685770"/>
            <a:ext cx="250190" cy="257810"/>
          </a:xfrm>
          <a:custGeom>
            <a:avLst/>
            <a:gdLst/>
            <a:ahLst/>
            <a:cxnLst/>
            <a:rect l="l" t="t" r="r" b="b"/>
            <a:pathLst>
              <a:path w="250190" h="257809">
                <a:moveTo>
                  <a:pt x="246252" y="0"/>
                </a:moveTo>
                <a:lnTo>
                  <a:pt x="0" y="1092"/>
                </a:lnTo>
                <a:lnTo>
                  <a:pt x="1676" y="8953"/>
                </a:lnTo>
                <a:lnTo>
                  <a:pt x="117576" y="257543"/>
                </a:lnTo>
                <a:lnTo>
                  <a:pt x="123024" y="257632"/>
                </a:lnTo>
                <a:lnTo>
                  <a:pt x="249707" y="5562"/>
                </a:lnTo>
                <a:lnTo>
                  <a:pt x="246252" y="0"/>
                </a:lnTo>
                <a:close/>
              </a:path>
            </a:pathLst>
          </a:custGeom>
          <a:solidFill>
            <a:srgbClr val="3EC0C3">
              <a:alpha val="41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object 2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50603" y="3127006"/>
            <a:ext cx="1793396" cy="14532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9633" y="1186365"/>
            <a:ext cx="371475" cy="19177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204"/>
              </a:spcBef>
            </a:pPr>
            <a:r>
              <a:rPr dirty="0" sz="550" b="1">
                <a:solidFill>
                  <a:srgbClr val="FFFFFF"/>
                </a:solidFill>
                <a:latin typeface="Poppins"/>
                <a:cs typeface="Poppins"/>
              </a:rPr>
              <a:t>Le</a:t>
            </a:r>
            <a:r>
              <a:rPr dirty="0" sz="550" spc="4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média</a:t>
            </a:r>
            <a:r>
              <a:rPr dirty="0" sz="550" spc="50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agile</a:t>
            </a:r>
            <a:endParaRPr sz="550">
              <a:latin typeface="Poppins"/>
              <a:cs typeface="Poppins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50139" y="415797"/>
            <a:ext cx="568325" cy="977265"/>
          </a:xfrm>
          <a:custGeom>
            <a:avLst/>
            <a:gdLst/>
            <a:ahLst/>
            <a:cxnLst/>
            <a:rect l="l" t="t" r="r" b="b"/>
            <a:pathLst>
              <a:path w="568325" h="977265">
                <a:moveTo>
                  <a:pt x="206400" y="896594"/>
                </a:moveTo>
                <a:lnTo>
                  <a:pt x="0" y="376237"/>
                </a:lnTo>
                <a:lnTo>
                  <a:pt x="0" y="611568"/>
                </a:lnTo>
                <a:lnTo>
                  <a:pt x="368" y="613537"/>
                </a:lnTo>
                <a:lnTo>
                  <a:pt x="133477" y="959396"/>
                </a:lnTo>
                <a:lnTo>
                  <a:pt x="142824" y="972146"/>
                </a:lnTo>
                <a:lnTo>
                  <a:pt x="155702" y="976680"/>
                </a:lnTo>
                <a:lnTo>
                  <a:pt x="168744" y="972896"/>
                </a:lnTo>
                <a:lnTo>
                  <a:pt x="178612" y="960691"/>
                </a:lnTo>
                <a:lnTo>
                  <a:pt x="206400" y="896594"/>
                </a:lnTo>
                <a:close/>
              </a:path>
              <a:path w="568325" h="977265">
                <a:moveTo>
                  <a:pt x="568134" y="51536"/>
                </a:moveTo>
                <a:lnTo>
                  <a:pt x="546887" y="14363"/>
                </a:lnTo>
                <a:lnTo>
                  <a:pt x="514959" y="0"/>
                </a:lnTo>
                <a:lnTo>
                  <a:pt x="505764" y="9271"/>
                </a:lnTo>
                <a:lnTo>
                  <a:pt x="494538" y="31699"/>
                </a:lnTo>
                <a:lnTo>
                  <a:pt x="173545" y="772845"/>
                </a:lnTo>
                <a:lnTo>
                  <a:pt x="213931" y="875880"/>
                </a:lnTo>
                <a:lnTo>
                  <a:pt x="564642" y="66890"/>
                </a:lnTo>
                <a:lnTo>
                  <a:pt x="568134" y="51536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5711155" y="1257301"/>
            <a:ext cx="3433445" cy="4804410"/>
            <a:chOff x="5711155" y="1257301"/>
            <a:chExt cx="3433445" cy="4804410"/>
          </a:xfrm>
        </p:grpSpPr>
        <p:sp>
          <p:nvSpPr>
            <p:cNvPr id="5" name="object 5" descr=""/>
            <p:cNvSpPr/>
            <p:nvPr/>
          </p:nvSpPr>
          <p:spPr>
            <a:xfrm>
              <a:off x="7166350" y="2199363"/>
              <a:ext cx="409575" cy="422909"/>
            </a:xfrm>
            <a:custGeom>
              <a:avLst/>
              <a:gdLst/>
              <a:ahLst/>
              <a:cxnLst/>
              <a:rect l="l" t="t" r="r" b="b"/>
              <a:pathLst>
                <a:path w="409575" h="422910">
                  <a:moveTo>
                    <a:pt x="405434" y="0"/>
                  </a:moveTo>
                  <a:lnTo>
                    <a:pt x="0" y="1803"/>
                  </a:lnTo>
                  <a:lnTo>
                    <a:pt x="2743" y="14617"/>
                  </a:lnTo>
                  <a:lnTo>
                    <a:pt x="193408" y="422605"/>
                  </a:lnTo>
                  <a:lnTo>
                    <a:pt x="199936" y="422706"/>
                  </a:lnTo>
                  <a:lnTo>
                    <a:pt x="409549" y="6642"/>
                  </a:lnTo>
                  <a:lnTo>
                    <a:pt x="405434" y="0"/>
                  </a:lnTo>
                  <a:close/>
                </a:path>
              </a:pathLst>
            </a:custGeom>
            <a:solidFill>
              <a:srgbClr val="3DB98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0487" y="1763975"/>
              <a:ext cx="231012" cy="23834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0630" y="2176353"/>
              <a:ext cx="120294" cy="12405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3982" y="1805898"/>
              <a:ext cx="2290017" cy="425543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878405" y="1257301"/>
              <a:ext cx="1665605" cy="1773555"/>
            </a:xfrm>
            <a:custGeom>
              <a:avLst/>
              <a:gdLst/>
              <a:ahLst/>
              <a:cxnLst/>
              <a:rect l="l" t="t" r="r" b="b"/>
              <a:pathLst>
                <a:path w="1665604" h="1773555">
                  <a:moveTo>
                    <a:pt x="1637131" y="0"/>
                  </a:moveTo>
                  <a:lnTo>
                    <a:pt x="4495" y="7226"/>
                  </a:lnTo>
                  <a:lnTo>
                    <a:pt x="0" y="12814"/>
                  </a:lnTo>
                  <a:lnTo>
                    <a:pt x="9969" y="59321"/>
                  </a:lnTo>
                  <a:lnTo>
                    <a:pt x="814705" y="1757489"/>
                  </a:lnTo>
                  <a:lnTo>
                    <a:pt x="823262" y="1769488"/>
                  </a:lnTo>
                  <a:lnTo>
                    <a:pt x="832988" y="1773481"/>
                  </a:lnTo>
                  <a:lnTo>
                    <a:pt x="842706" y="1769469"/>
                  </a:lnTo>
                  <a:lnTo>
                    <a:pt x="851242" y="1757451"/>
                  </a:lnTo>
                  <a:lnTo>
                    <a:pt x="1661655" y="38493"/>
                  </a:lnTo>
                  <a:lnTo>
                    <a:pt x="1665394" y="23452"/>
                  </a:lnTo>
                  <a:lnTo>
                    <a:pt x="1662028" y="11198"/>
                  </a:lnTo>
                  <a:lnTo>
                    <a:pt x="1652345" y="2967"/>
                  </a:lnTo>
                  <a:lnTo>
                    <a:pt x="1637131" y="0"/>
                  </a:lnTo>
                  <a:close/>
                </a:path>
              </a:pathLst>
            </a:custGeom>
            <a:solidFill>
              <a:srgbClr val="C5CC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2199" y="1257312"/>
              <a:ext cx="1371599" cy="177347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1155" y="3429002"/>
              <a:ext cx="2112890" cy="2213983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Le</a:t>
            </a:r>
            <a:r>
              <a:rPr dirty="0" spc="30"/>
              <a:t> </a:t>
            </a:r>
            <a:r>
              <a:rPr dirty="0"/>
              <a:t>marché</a:t>
            </a:r>
            <a:r>
              <a:rPr dirty="0" spc="30"/>
              <a:t> </a:t>
            </a:r>
            <a:r>
              <a:rPr dirty="0"/>
              <a:t>du</a:t>
            </a:r>
            <a:r>
              <a:rPr dirty="0" spc="35"/>
              <a:t> </a:t>
            </a:r>
            <a:r>
              <a:rPr dirty="0"/>
              <a:t>digital</a:t>
            </a:r>
            <a:r>
              <a:rPr dirty="0" spc="30"/>
              <a:t> </a:t>
            </a:r>
            <a:r>
              <a:rPr dirty="0"/>
              <a:t>local</a:t>
            </a:r>
            <a:r>
              <a:rPr dirty="0" spc="35"/>
              <a:t> </a:t>
            </a:r>
            <a:r>
              <a:rPr dirty="0" spc="-50"/>
              <a:t>!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1641872" y="1865502"/>
            <a:ext cx="1508125" cy="1103630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550" spc="-20" b="1">
                <a:solidFill>
                  <a:srgbClr val="9BC13C"/>
                </a:solidFill>
                <a:latin typeface="Poppins"/>
                <a:cs typeface="Poppins"/>
              </a:rPr>
              <a:t>Prix</a:t>
            </a:r>
            <a:endParaRPr sz="155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950" b="1">
                <a:solidFill>
                  <a:srgbClr val="9BC13C"/>
                </a:solidFill>
                <a:latin typeface="Poppins"/>
                <a:cs typeface="Poppins"/>
              </a:rPr>
              <a:t>+</a:t>
            </a:r>
            <a:r>
              <a:rPr dirty="0" sz="950" spc="30" b="1">
                <a:solidFill>
                  <a:srgbClr val="9BC13C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Innovant</a:t>
            </a:r>
            <a:endParaRPr sz="950">
              <a:latin typeface="Poppins"/>
              <a:cs typeface="Poppins"/>
            </a:endParaRPr>
          </a:p>
          <a:p>
            <a:pPr marL="12700" marR="5080">
              <a:lnSpc>
                <a:spcPct val="116500"/>
              </a:lnSpc>
            </a:pPr>
            <a:r>
              <a:rPr dirty="0" sz="950" b="1">
                <a:solidFill>
                  <a:srgbClr val="9BC13C"/>
                </a:solidFill>
                <a:latin typeface="Poppins"/>
                <a:cs typeface="Poppins"/>
              </a:rPr>
              <a:t>+</a:t>
            </a:r>
            <a:r>
              <a:rPr dirty="0" sz="950" spc="20" b="1">
                <a:solidFill>
                  <a:srgbClr val="9BC13C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Haut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gamme, Attentif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 à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l’origine</a:t>
            </a:r>
            <a:r>
              <a:rPr dirty="0" sz="950" spc="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France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SAV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fort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local</a:t>
            </a:r>
            <a:endParaRPr sz="950">
              <a:latin typeface="Poppins"/>
              <a:cs typeface="Poppin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641872" y="3449282"/>
            <a:ext cx="1778000" cy="363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Prix</a:t>
            </a:r>
            <a:r>
              <a:rPr dirty="0" sz="950" spc="-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légèrement</a:t>
            </a:r>
            <a:r>
              <a:rPr dirty="0" sz="950" spc="-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plus</a:t>
            </a:r>
            <a:r>
              <a:rPr dirty="0" sz="950" spc="-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élevé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Cible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qualifiée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mais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existante</a:t>
            </a:r>
            <a:endParaRPr sz="950">
              <a:latin typeface="Poppins"/>
              <a:cs typeface="Poppin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620236" y="4528277"/>
            <a:ext cx="1720850" cy="766445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550" spc="-10" b="1">
                <a:solidFill>
                  <a:srgbClr val="263C7F"/>
                </a:solidFill>
                <a:latin typeface="Poppins"/>
                <a:cs typeface="Poppins"/>
              </a:rPr>
              <a:t>Distribution</a:t>
            </a:r>
            <a:endParaRPr sz="1550">
              <a:latin typeface="Poppins"/>
              <a:cs typeface="Poppins"/>
            </a:endParaRPr>
          </a:p>
          <a:p>
            <a:pPr marL="12700" marR="5080">
              <a:lnSpc>
                <a:spcPct val="116500"/>
              </a:lnSpc>
              <a:spcBef>
                <a:spcPts val="370"/>
              </a:spcBef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Via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CI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Média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pour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le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B2B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T2C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950" spc="-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Delta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Sertec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pour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B2B</a:t>
            </a:r>
            <a:endParaRPr sz="950">
              <a:latin typeface="Poppins"/>
              <a:cs typeface="Poppin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620236" y="5462671"/>
            <a:ext cx="1061085" cy="1689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À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terme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chez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Vé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50">
                <a:solidFill>
                  <a:srgbClr val="231F20"/>
                </a:solidFill>
                <a:latin typeface="Poppins"/>
                <a:cs typeface="Poppins"/>
              </a:rPr>
              <a:t>!</a:t>
            </a:r>
            <a:endParaRPr sz="950">
              <a:latin typeface="Poppins"/>
              <a:cs typeface="Poppin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745450" y="2025971"/>
            <a:ext cx="1017269" cy="1221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-10" b="1">
                <a:solidFill>
                  <a:srgbClr val="3EC0C3"/>
                </a:solidFill>
                <a:latin typeface="Poppins"/>
                <a:cs typeface="Poppins"/>
              </a:rPr>
              <a:t>Place</a:t>
            </a:r>
            <a:endParaRPr sz="155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550" b="1">
                <a:solidFill>
                  <a:srgbClr val="3EC0C3"/>
                </a:solidFill>
                <a:latin typeface="Poppins"/>
                <a:cs typeface="Poppins"/>
              </a:rPr>
              <a:t>à </a:t>
            </a:r>
            <a:r>
              <a:rPr dirty="0" sz="1550" spc="-10" b="1">
                <a:solidFill>
                  <a:srgbClr val="3EC0C3"/>
                </a:solidFill>
                <a:latin typeface="Poppins"/>
                <a:cs typeface="Poppins"/>
              </a:rPr>
              <a:t>prendre</a:t>
            </a:r>
            <a:endParaRPr sz="155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Priorité</a:t>
            </a:r>
            <a:r>
              <a:rPr dirty="0" sz="950" spc="-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au</a:t>
            </a:r>
            <a:r>
              <a:rPr dirty="0" sz="950" spc="-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LED</a:t>
            </a:r>
            <a:endParaRPr sz="950">
              <a:latin typeface="Poppins"/>
              <a:cs typeface="Poppins"/>
            </a:endParaRPr>
          </a:p>
          <a:p>
            <a:pPr marL="101600" indent="-88900">
              <a:lnSpc>
                <a:spcPct val="100000"/>
              </a:lnSpc>
              <a:spcBef>
                <a:spcPts val="190"/>
              </a:spcBef>
              <a:buClr>
                <a:srgbClr val="3EC0C3"/>
              </a:buClr>
              <a:buFont typeface="Poppins"/>
              <a:buChar char="&gt;"/>
              <a:tabLst>
                <a:tab pos="101600" algn="l"/>
              </a:tabLst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Street</a:t>
            </a:r>
            <a:endParaRPr sz="950">
              <a:latin typeface="Poppins"/>
              <a:cs typeface="Poppins"/>
            </a:endParaRPr>
          </a:p>
          <a:p>
            <a:pPr marL="101600" indent="-88900">
              <a:lnSpc>
                <a:spcPct val="100000"/>
              </a:lnSpc>
              <a:spcBef>
                <a:spcPts val="185"/>
              </a:spcBef>
              <a:buClr>
                <a:srgbClr val="3EC0C3"/>
              </a:buClr>
              <a:buFont typeface="Poppins"/>
              <a:buChar char="&gt;"/>
              <a:tabLst>
                <a:tab pos="101600" algn="l"/>
              </a:tabLst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Mobile</a:t>
            </a:r>
            <a:endParaRPr sz="950">
              <a:latin typeface="Poppins"/>
              <a:cs typeface="Poppins"/>
            </a:endParaRPr>
          </a:p>
          <a:p>
            <a:pPr marL="101600" indent="-88900">
              <a:lnSpc>
                <a:spcPct val="100000"/>
              </a:lnSpc>
              <a:spcBef>
                <a:spcPts val="190"/>
              </a:spcBef>
              <a:buClr>
                <a:srgbClr val="3EC0C3"/>
              </a:buClr>
              <a:buFont typeface="Poppins"/>
              <a:buChar char="&gt;"/>
              <a:tabLst>
                <a:tab pos="101600" algn="l"/>
              </a:tabLst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Digital</a:t>
            </a:r>
            <a:endParaRPr sz="950">
              <a:latin typeface="Poppins"/>
              <a:cs typeface="Poppin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708123" y="4101190"/>
            <a:ext cx="1724025" cy="1103630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550" spc="-10" b="1">
                <a:solidFill>
                  <a:srgbClr val="3DB987"/>
                </a:solidFill>
                <a:latin typeface="Poppins"/>
                <a:cs typeface="Poppins"/>
              </a:rPr>
              <a:t>Communication</a:t>
            </a:r>
            <a:endParaRPr sz="155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Via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nos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réseaux</a:t>
            </a:r>
            <a:endParaRPr sz="950">
              <a:latin typeface="Poppins"/>
              <a:cs typeface="Poppins"/>
            </a:endParaRPr>
          </a:p>
          <a:p>
            <a:pPr marL="12700" marR="5080">
              <a:lnSpc>
                <a:spcPct val="116500"/>
              </a:lnSpc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création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d’un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site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internet, gestion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réseaux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sociaux</a:t>
            </a:r>
            <a:endParaRPr sz="95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référencement</a:t>
            </a:r>
            <a:endParaRPr sz="950">
              <a:latin typeface="Poppins"/>
              <a:cs typeface="Poppins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1680284" y="1456545"/>
            <a:ext cx="396875" cy="374015"/>
            <a:chOff x="1680284" y="1456545"/>
            <a:chExt cx="396875" cy="374015"/>
          </a:xfrm>
        </p:grpSpPr>
        <p:sp>
          <p:nvSpPr>
            <p:cNvPr id="20" name="object 20" descr=""/>
            <p:cNvSpPr/>
            <p:nvPr/>
          </p:nvSpPr>
          <p:spPr>
            <a:xfrm>
              <a:off x="1680284" y="1456545"/>
              <a:ext cx="396875" cy="374015"/>
            </a:xfrm>
            <a:custGeom>
              <a:avLst/>
              <a:gdLst/>
              <a:ahLst/>
              <a:cxnLst/>
              <a:rect l="l" t="t" r="r" b="b"/>
              <a:pathLst>
                <a:path w="396875" h="374014">
                  <a:moveTo>
                    <a:pt x="116408" y="0"/>
                  </a:moveTo>
                  <a:lnTo>
                    <a:pt x="72009" y="4928"/>
                  </a:lnTo>
                  <a:lnTo>
                    <a:pt x="34905" y="18829"/>
                  </a:lnTo>
                  <a:lnTo>
                    <a:pt x="9451" y="40371"/>
                  </a:lnTo>
                  <a:lnTo>
                    <a:pt x="0" y="68224"/>
                  </a:lnTo>
                  <a:lnTo>
                    <a:pt x="0" y="308521"/>
                  </a:lnTo>
                  <a:lnTo>
                    <a:pt x="20125" y="346154"/>
                  </a:lnTo>
                  <a:lnTo>
                    <a:pt x="72650" y="369592"/>
                  </a:lnTo>
                  <a:lnTo>
                    <a:pt x="115443" y="373672"/>
                  </a:lnTo>
                  <a:lnTo>
                    <a:pt x="139238" y="372224"/>
                  </a:lnTo>
                  <a:lnTo>
                    <a:pt x="161455" y="368199"/>
                  </a:lnTo>
                  <a:lnTo>
                    <a:pt x="181633" y="362072"/>
                  </a:lnTo>
                  <a:lnTo>
                    <a:pt x="199313" y="354317"/>
                  </a:lnTo>
                  <a:lnTo>
                    <a:pt x="331399" y="354317"/>
                  </a:lnTo>
                  <a:lnTo>
                    <a:pt x="342765" y="348208"/>
                  </a:lnTo>
                  <a:lnTo>
                    <a:pt x="115443" y="348208"/>
                  </a:lnTo>
                  <a:lnTo>
                    <a:pt x="79616" y="344439"/>
                  </a:lnTo>
                  <a:lnTo>
                    <a:pt x="50811" y="334851"/>
                  </a:lnTo>
                  <a:lnTo>
                    <a:pt x="31623" y="322019"/>
                  </a:lnTo>
                  <a:lnTo>
                    <a:pt x="24650" y="308521"/>
                  </a:lnTo>
                  <a:lnTo>
                    <a:pt x="24650" y="269836"/>
                  </a:lnTo>
                  <a:lnTo>
                    <a:pt x="168441" y="269836"/>
                  </a:lnTo>
                  <a:lnTo>
                    <a:pt x="168037" y="267792"/>
                  </a:lnTo>
                  <a:lnTo>
                    <a:pt x="116408" y="267792"/>
                  </a:lnTo>
                  <a:lnTo>
                    <a:pt x="82253" y="264288"/>
                  </a:lnTo>
                  <a:lnTo>
                    <a:pt x="53276" y="255054"/>
                  </a:lnTo>
                  <a:lnTo>
                    <a:pt x="33176" y="241999"/>
                  </a:lnTo>
                  <a:lnTo>
                    <a:pt x="25664" y="227058"/>
                  </a:lnTo>
                  <a:lnTo>
                    <a:pt x="25654" y="191071"/>
                  </a:lnTo>
                  <a:lnTo>
                    <a:pt x="176296" y="191071"/>
                  </a:lnTo>
                  <a:lnTo>
                    <a:pt x="179403" y="186321"/>
                  </a:lnTo>
                  <a:lnTo>
                    <a:pt x="115443" y="186321"/>
                  </a:lnTo>
                  <a:lnTo>
                    <a:pt x="80854" y="182822"/>
                  </a:lnTo>
                  <a:lnTo>
                    <a:pt x="51911" y="173596"/>
                  </a:lnTo>
                  <a:lnTo>
                    <a:pt x="32036" y="160550"/>
                  </a:lnTo>
                  <a:lnTo>
                    <a:pt x="24650" y="145592"/>
                  </a:lnTo>
                  <a:lnTo>
                    <a:pt x="24650" y="109943"/>
                  </a:lnTo>
                  <a:lnTo>
                    <a:pt x="232854" y="109943"/>
                  </a:lnTo>
                  <a:lnTo>
                    <a:pt x="232854" y="106908"/>
                  </a:lnTo>
                  <a:lnTo>
                    <a:pt x="115443" y="106908"/>
                  </a:lnTo>
                  <a:lnTo>
                    <a:pt x="80854" y="103441"/>
                  </a:lnTo>
                  <a:lnTo>
                    <a:pt x="51911" y="94438"/>
                  </a:lnTo>
                  <a:lnTo>
                    <a:pt x="32036" y="82000"/>
                  </a:lnTo>
                  <a:lnTo>
                    <a:pt x="24650" y="68224"/>
                  </a:lnTo>
                  <a:lnTo>
                    <a:pt x="31623" y="53251"/>
                  </a:lnTo>
                  <a:lnTo>
                    <a:pt x="50811" y="40198"/>
                  </a:lnTo>
                  <a:lnTo>
                    <a:pt x="79616" y="30969"/>
                  </a:lnTo>
                  <a:lnTo>
                    <a:pt x="115154" y="27498"/>
                  </a:lnTo>
                  <a:lnTo>
                    <a:pt x="211214" y="27498"/>
                  </a:lnTo>
                  <a:lnTo>
                    <a:pt x="195364" y="17284"/>
                  </a:lnTo>
                  <a:lnTo>
                    <a:pt x="178449" y="9429"/>
                  </a:lnTo>
                  <a:lnTo>
                    <a:pt x="159224" y="4060"/>
                  </a:lnTo>
                  <a:lnTo>
                    <a:pt x="138330" y="982"/>
                  </a:lnTo>
                  <a:lnTo>
                    <a:pt x="116408" y="0"/>
                  </a:lnTo>
                  <a:close/>
                </a:path>
                <a:path w="396875" h="374014">
                  <a:moveTo>
                    <a:pt x="331399" y="354317"/>
                  </a:moveTo>
                  <a:lnTo>
                    <a:pt x="199313" y="354317"/>
                  </a:lnTo>
                  <a:lnTo>
                    <a:pt x="214807" y="362495"/>
                  </a:lnTo>
                  <a:lnTo>
                    <a:pt x="231503" y="368576"/>
                  </a:lnTo>
                  <a:lnTo>
                    <a:pt x="249125" y="372365"/>
                  </a:lnTo>
                  <a:lnTo>
                    <a:pt x="267398" y="373672"/>
                  </a:lnTo>
                  <a:lnTo>
                    <a:pt x="308117" y="366829"/>
                  </a:lnTo>
                  <a:lnTo>
                    <a:pt x="331399" y="354317"/>
                  </a:lnTo>
                  <a:close/>
                </a:path>
                <a:path w="396875" h="374014">
                  <a:moveTo>
                    <a:pt x="177294" y="292227"/>
                  </a:moveTo>
                  <a:lnTo>
                    <a:pt x="146037" y="292227"/>
                  </a:lnTo>
                  <a:lnTo>
                    <a:pt x="152330" y="304221"/>
                  </a:lnTo>
                  <a:lnTo>
                    <a:pt x="159362" y="315637"/>
                  </a:lnTo>
                  <a:lnTo>
                    <a:pt x="167132" y="326290"/>
                  </a:lnTo>
                  <a:lnTo>
                    <a:pt x="175641" y="335991"/>
                  </a:lnTo>
                  <a:lnTo>
                    <a:pt x="162345" y="341334"/>
                  </a:lnTo>
                  <a:lnTo>
                    <a:pt x="147761" y="345152"/>
                  </a:lnTo>
                  <a:lnTo>
                    <a:pt x="132067" y="347444"/>
                  </a:lnTo>
                  <a:lnTo>
                    <a:pt x="115443" y="348208"/>
                  </a:lnTo>
                  <a:lnTo>
                    <a:pt x="266395" y="348208"/>
                  </a:lnTo>
                  <a:lnTo>
                    <a:pt x="226071" y="339665"/>
                  </a:lnTo>
                  <a:lnTo>
                    <a:pt x="193143" y="316518"/>
                  </a:lnTo>
                  <a:lnTo>
                    <a:pt x="177294" y="292227"/>
                  </a:lnTo>
                  <a:close/>
                </a:path>
                <a:path w="396875" h="374014">
                  <a:moveTo>
                    <a:pt x="343318" y="134378"/>
                  </a:moveTo>
                  <a:lnTo>
                    <a:pt x="266395" y="134378"/>
                  </a:lnTo>
                  <a:lnTo>
                    <a:pt x="306313" y="142780"/>
                  </a:lnTo>
                  <a:lnTo>
                    <a:pt x="339291" y="165693"/>
                  </a:lnTo>
                  <a:lnTo>
                    <a:pt x="361723" y="199679"/>
                  </a:lnTo>
                  <a:lnTo>
                    <a:pt x="370001" y="241300"/>
                  </a:lnTo>
                  <a:lnTo>
                    <a:pt x="361723" y="282489"/>
                  </a:lnTo>
                  <a:lnTo>
                    <a:pt x="339291" y="316518"/>
                  </a:lnTo>
                  <a:lnTo>
                    <a:pt x="306313" y="339665"/>
                  </a:lnTo>
                  <a:lnTo>
                    <a:pt x="266395" y="348208"/>
                  </a:lnTo>
                  <a:lnTo>
                    <a:pt x="342765" y="348208"/>
                  </a:lnTo>
                  <a:lnTo>
                    <a:pt x="343583" y="347768"/>
                  </a:lnTo>
                  <a:lnTo>
                    <a:pt x="371616" y="318687"/>
                  </a:lnTo>
                  <a:lnTo>
                    <a:pt x="390034" y="281783"/>
                  </a:lnTo>
                  <a:lnTo>
                    <a:pt x="396659" y="239255"/>
                  </a:lnTo>
                  <a:lnTo>
                    <a:pt x="386450" y="187495"/>
                  </a:lnTo>
                  <a:lnTo>
                    <a:pt x="358665" y="145083"/>
                  </a:lnTo>
                  <a:lnTo>
                    <a:pt x="343318" y="134378"/>
                  </a:lnTo>
                  <a:close/>
                </a:path>
                <a:path w="396875" h="374014">
                  <a:moveTo>
                    <a:pt x="168441" y="269836"/>
                  </a:moveTo>
                  <a:lnTo>
                    <a:pt x="24650" y="269836"/>
                  </a:lnTo>
                  <a:lnTo>
                    <a:pt x="44944" y="281386"/>
                  </a:lnTo>
                  <a:lnTo>
                    <a:pt x="67827" y="288926"/>
                  </a:lnTo>
                  <a:lnTo>
                    <a:pt x="91819" y="293030"/>
                  </a:lnTo>
                  <a:lnTo>
                    <a:pt x="115443" y="294271"/>
                  </a:lnTo>
                  <a:lnTo>
                    <a:pt x="123407" y="294093"/>
                  </a:lnTo>
                  <a:lnTo>
                    <a:pt x="131106" y="293625"/>
                  </a:lnTo>
                  <a:lnTo>
                    <a:pt x="137922" y="293030"/>
                  </a:lnTo>
                  <a:lnTo>
                    <a:pt x="146037" y="292227"/>
                  </a:lnTo>
                  <a:lnTo>
                    <a:pt x="177294" y="292227"/>
                  </a:lnTo>
                  <a:lnTo>
                    <a:pt x="170942" y="282489"/>
                  </a:lnTo>
                  <a:lnTo>
                    <a:pt x="168441" y="269836"/>
                  </a:lnTo>
                  <a:close/>
                </a:path>
                <a:path w="396875" h="374014">
                  <a:moveTo>
                    <a:pt x="168321" y="212788"/>
                  </a:moveTo>
                  <a:lnTo>
                    <a:pt x="140119" y="212788"/>
                  </a:lnTo>
                  <a:lnTo>
                    <a:pt x="138981" y="219831"/>
                  </a:lnTo>
                  <a:lnTo>
                    <a:pt x="138396" y="227058"/>
                  </a:lnTo>
                  <a:lnTo>
                    <a:pt x="138181" y="234278"/>
                  </a:lnTo>
                  <a:lnTo>
                    <a:pt x="138169" y="241999"/>
                  </a:lnTo>
                  <a:lnTo>
                    <a:pt x="138317" y="247421"/>
                  </a:lnTo>
                  <a:lnTo>
                    <a:pt x="138758" y="253641"/>
                  </a:lnTo>
                  <a:lnTo>
                    <a:pt x="139388" y="260055"/>
                  </a:lnTo>
                  <a:lnTo>
                    <a:pt x="140119" y="266763"/>
                  </a:lnTo>
                  <a:lnTo>
                    <a:pt x="133197" y="267792"/>
                  </a:lnTo>
                  <a:lnTo>
                    <a:pt x="168037" y="267792"/>
                  </a:lnTo>
                  <a:lnTo>
                    <a:pt x="162801" y="241300"/>
                  </a:lnTo>
                  <a:lnTo>
                    <a:pt x="168321" y="212788"/>
                  </a:lnTo>
                  <a:close/>
                </a:path>
                <a:path w="396875" h="374014">
                  <a:moveTo>
                    <a:pt x="176296" y="191071"/>
                  </a:moveTo>
                  <a:lnTo>
                    <a:pt x="25654" y="191071"/>
                  </a:lnTo>
                  <a:lnTo>
                    <a:pt x="40344" y="199278"/>
                  </a:lnTo>
                  <a:lnTo>
                    <a:pt x="60261" y="206584"/>
                  </a:lnTo>
                  <a:lnTo>
                    <a:pt x="85322" y="211824"/>
                  </a:lnTo>
                  <a:lnTo>
                    <a:pt x="115443" y="213829"/>
                  </a:lnTo>
                  <a:lnTo>
                    <a:pt x="131229" y="213829"/>
                  </a:lnTo>
                  <a:lnTo>
                    <a:pt x="140119" y="212788"/>
                  </a:lnTo>
                  <a:lnTo>
                    <a:pt x="168321" y="212788"/>
                  </a:lnTo>
                  <a:lnTo>
                    <a:pt x="170860" y="199679"/>
                  </a:lnTo>
                  <a:lnTo>
                    <a:pt x="170938" y="199278"/>
                  </a:lnTo>
                  <a:lnTo>
                    <a:pt x="176296" y="191071"/>
                  </a:lnTo>
                  <a:close/>
                </a:path>
                <a:path w="396875" h="374014">
                  <a:moveTo>
                    <a:pt x="232854" y="109943"/>
                  </a:moveTo>
                  <a:lnTo>
                    <a:pt x="205232" y="109943"/>
                  </a:lnTo>
                  <a:lnTo>
                    <a:pt x="205232" y="122161"/>
                  </a:lnTo>
                  <a:lnTo>
                    <a:pt x="187697" y="134146"/>
                  </a:lnTo>
                  <a:lnTo>
                    <a:pt x="172292" y="148518"/>
                  </a:lnTo>
                  <a:lnTo>
                    <a:pt x="159295" y="164993"/>
                  </a:lnTo>
                  <a:lnTo>
                    <a:pt x="148983" y="183286"/>
                  </a:lnTo>
                  <a:lnTo>
                    <a:pt x="140696" y="185041"/>
                  </a:lnTo>
                  <a:lnTo>
                    <a:pt x="132213" y="185942"/>
                  </a:lnTo>
                  <a:lnTo>
                    <a:pt x="122518" y="186321"/>
                  </a:lnTo>
                  <a:lnTo>
                    <a:pt x="179403" y="186321"/>
                  </a:lnTo>
                  <a:lnTo>
                    <a:pt x="193143" y="165317"/>
                  </a:lnTo>
                  <a:lnTo>
                    <a:pt x="226071" y="142639"/>
                  </a:lnTo>
                  <a:lnTo>
                    <a:pt x="266395" y="134378"/>
                  </a:lnTo>
                  <a:lnTo>
                    <a:pt x="343318" y="134378"/>
                  </a:lnTo>
                  <a:lnTo>
                    <a:pt x="317561" y="116413"/>
                  </a:lnTo>
                  <a:lnTo>
                    <a:pt x="291712" y="110985"/>
                  </a:lnTo>
                  <a:lnTo>
                    <a:pt x="232854" y="110985"/>
                  </a:lnTo>
                  <a:lnTo>
                    <a:pt x="232854" y="109943"/>
                  </a:lnTo>
                  <a:close/>
                </a:path>
                <a:path w="396875" h="374014">
                  <a:moveTo>
                    <a:pt x="205232" y="109943"/>
                  </a:moveTo>
                  <a:lnTo>
                    <a:pt x="24650" y="109943"/>
                  </a:lnTo>
                  <a:lnTo>
                    <a:pt x="44807" y="121069"/>
                  </a:lnTo>
                  <a:lnTo>
                    <a:pt x="67460" y="128657"/>
                  </a:lnTo>
                  <a:lnTo>
                    <a:pt x="91407" y="132996"/>
                  </a:lnTo>
                  <a:lnTo>
                    <a:pt x="115443" y="134378"/>
                  </a:lnTo>
                  <a:lnTo>
                    <a:pt x="138909" y="132996"/>
                  </a:lnTo>
                  <a:lnTo>
                    <a:pt x="162556" y="128657"/>
                  </a:lnTo>
                  <a:lnTo>
                    <a:pt x="185094" y="121069"/>
                  </a:lnTo>
                  <a:lnTo>
                    <a:pt x="205232" y="109943"/>
                  </a:lnTo>
                  <a:close/>
                </a:path>
                <a:path w="396875" h="374014">
                  <a:moveTo>
                    <a:pt x="267398" y="105879"/>
                  </a:moveTo>
                  <a:lnTo>
                    <a:pt x="258113" y="106104"/>
                  </a:lnTo>
                  <a:lnTo>
                    <a:pt x="249362" y="106908"/>
                  </a:lnTo>
                  <a:lnTo>
                    <a:pt x="241032" y="108467"/>
                  </a:lnTo>
                  <a:lnTo>
                    <a:pt x="232854" y="110985"/>
                  </a:lnTo>
                  <a:lnTo>
                    <a:pt x="291712" y="110985"/>
                  </a:lnTo>
                  <a:lnTo>
                    <a:pt x="267398" y="105879"/>
                  </a:lnTo>
                  <a:close/>
                </a:path>
                <a:path w="396875" h="374014">
                  <a:moveTo>
                    <a:pt x="211214" y="27498"/>
                  </a:moveTo>
                  <a:lnTo>
                    <a:pt x="115721" y="27498"/>
                  </a:lnTo>
                  <a:lnTo>
                    <a:pt x="151536" y="31116"/>
                  </a:lnTo>
                  <a:lnTo>
                    <a:pt x="179949" y="40589"/>
                  </a:lnTo>
                  <a:lnTo>
                    <a:pt x="198556" y="53691"/>
                  </a:lnTo>
                  <a:lnTo>
                    <a:pt x="205232" y="68224"/>
                  </a:lnTo>
                  <a:lnTo>
                    <a:pt x="198556" y="82000"/>
                  </a:lnTo>
                  <a:lnTo>
                    <a:pt x="179949" y="94438"/>
                  </a:lnTo>
                  <a:lnTo>
                    <a:pt x="151536" y="103441"/>
                  </a:lnTo>
                  <a:lnTo>
                    <a:pt x="115443" y="106908"/>
                  </a:lnTo>
                  <a:lnTo>
                    <a:pt x="232854" y="106908"/>
                  </a:lnTo>
                  <a:lnTo>
                    <a:pt x="232854" y="66192"/>
                  </a:lnTo>
                  <a:lnTo>
                    <a:pt x="230327" y="52521"/>
                  </a:lnTo>
                  <a:lnTo>
                    <a:pt x="222991" y="39433"/>
                  </a:lnTo>
                  <a:lnTo>
                    <a:pt x="211214" y="27498"/>
                  </a:lnTo>
                  <a:close/>
                </a:path>
              </a:pathLst>
            </a:custGeom>
            <a:solidFill>
              <a:srgbClr val="3F524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6857" y="1600854"/>
              <a:ext cx="78155" cy="189852"/>
            </a:xfrm>
            <a:prstGeom prst="rect">
              <a:avLst/>
            </a:prstGeom>
          </p:spPr>
        </p:pic>
      </p:grpSp>
      <p:sp>
        <p:nvSpPr>
          <p:cNvPr id="22" name="object 22" descr=""/>
          <p:cNvSpPr/>
          <p:nvPr/>
        </p:nvSpPr>
        <p:spPr>
          <a:xfrm>
            <a:off x="3758154" y="1456504"/>
            <a:ext cx="445770" cy="421005"/>
          </a:xfrm>
          <a:custGeom>
            <a:avLst/>
            <a:gdLst/>
            <a:ahLst/>
            <a:cxnLst/>
            <a:rect l="l" t="t" r="r" b="b"/>
            <a:pathLst>
              <a:path w="445770" h="421005">
                <a:moveTo>
                  <a:pt x="71653" y="0"/>
                </a:moveTo>
                <a:lnTo>
                  <a:pt x="5854" y="0"/>
                </a:lnTo>
                <a:lnTo>
                  <a:pt x="0" y="6477"/>
                </a:lnTo>
                <a:lnTo>
                  <a:pt x="0" y="22377"/>
                </a:lnTo>
                <a:lnTo>
                  <a:pt x="5854" y="28841"/>
                </a:lnTo>
                <a:lnTo>
                  <a:pt x="56197" y="28841"/>
                </a:lnTo>
                <a:lnTo>
                  <a:pt x="73888" y="94538"/>
                </a:lnTo>
                <a:lnTo>
                  <a:pt x="73952" y="94691"/>
                </a:lnTo>
                <a:lnTo>
                  <a:pt x="74028" y="94919"/>
                </a:lnTo>
                <a:lnTo>
                  <a:pt x="121053" y="269379"/>
                </a:lnTo>
                <a:lnTo>
                  <a:pt x="121094" y="269532"/>
                </a:lnTo>
                <a:lnTo>
                  <a:pt x="101805" y="275253"/>
                </a:lnTo>
                <a:lnTo>
                  <a:pt x="86394" y="288093"/>
                </a:lnTo>
                <a:lnTo>
                  <a:pt x="76342" y="306275"/>
                </a:lnTo>
                <a:lnTo>
                  <a:pt x="73126" y="328028"/>
                </a:lnTo>
                <a:lnTo>
                  <a:pt x="77646" y="349544"/>
                </a:lnTo>
                <a:lnTo>
                  <a:pt x="88722" y="366949"/>
                </a:lnTo>
                <a:lnTo>
                  <a:pt x="104848" y="378664"/>
                </a:lnTo>
                <a:lnTo>
                  <a:pt x="124434" y="382981"/>
                </a:lnTo>
                <a:lnTo>
                  <a:pt x="137667" y="382981"/>
                </a:lnTo>
                <a:lnTo>
                  <a:pt x="144213" y="398277"/>
                </a:lnTo>
                <a:lnTo>
                  <a:pt x="154568" y="410184"/>
                </a:lnTo>
                <a:lnTo>
                  <a:pt x="167786" y="417910"/>
                </a:lnTo>
                <a:lnTo>
                  <a:pt x="182918" y="420662"/>
                </a:lnTo>
                <a:lnTo>
                  <a:pt x="198013" y="417910"/>
                </a:lnTo>
                <a:lnTo>
                  <a:pt x="211218" y="410184"/>
                </a:lnTo>
                <a:lnTo>
                  <a:pt x="221592" y="398277"/>
                </a:lnTo>
                <a:lnTo>
                  <a:pt x="224379" y="391820"/>
                </a:lnTo>
                <a:lnTo>
                  <a:pt x="183121" y="391820"/>
                </a:lnTo>
                <a:lnTo>
                  <a:pt x="175264" y="390154"/>
                </a:lnTo>
                <a:lnTo>
                  <a:pt x="168492" y="385445"/>
                </a:lnTo>
                <a:lnTo>
                  <a:pt x="163742" y="378125"/>
                </a:lnTo>
                <a:lnTo>
                  <a:pt x="161950" y="368630"/>
                </a:lnTo>
                <a:lnTo>
                  <a:pt x="163576" y="359725"/>
                </a:lnTo>
                <a:lnTo>
                  <a:pt x="163601" y="359591"/>
                </a:lnTo>
                <a:lnTo>
                  <a:pt x="166910" y="354177"/>
                </a:lnTo>
                <a:lnTo>
                  <a:pt x="124510" y="354177"/>
                </a:lnTo>
                <a:lnTo>
                  <a:pt x="114764" y="351859"/>
                </a:lnTo>
                <a:lnTo>
                  <a:pt x="106845" y="345836"/>
                </a:lnTo>
                <a:lnTo>
                  <a:pt x="101525" y="336989"/>
                </a:lnTo>
                <a:lnTo>
                  <a:pt x="99580" y="326199"/>
                </a:lnTo>
                <a:lnTo>
                  <a:pt x="101525" y="315446"/>
                </a:lnTo>
                <a:lnTo>
                  <a:pt x="106845" y="306614"/>
                </a:lnTo>
                <a:lnTo>
                  <a:pt x="114764" y="300580"/>
                </a:lnTo>
                <a:lnTo>
                  <a:pt x="124510" y="298221"/>
                </a:lnTo>
                <a:lnTo>
                  <a:pt x="386321" y="298221"/>
                </a:lnTo>
                <a:lnTo>
                  <a:pt x="391388" y="294081"/>
                </a:lnTo>
                <a:lnTo>
                  <a:pt x="393030" y="288093"/>
                </a:lnTo>
                <a:lnTo>
                  <a:pt x="398037" y="269532"/>
                </a:lnTo>
                <a:lnTo>
                  <a:pt x="398078" y="269379"/>
                </a:lnTo>
                <a:lnTo>
                  <a:pt x="148323" y="269379"/>
                </a:lnTo>
                <a:lnTo>
                  <a:pt x="130060" y="201676"/>
                </a:lnTo>
                <a:lnTo>
                  <a:pt x="416336" y="201676"/>
                </a:lnTo>
                <a:lnTo>
                  <a:pt x="424108" y="172859"/>
                </a:lnTo>
                <a:lnTo>
                  <a:pt x="122262" y="172859"/>
                </a:lnTo>
                <a:lnTo>
                  <a:pt x="104046" y="105156"/>
                </a:lnTo>
                <a:lnTo>
                  <a:pt x="442366" y="105156"/>
                </a:lnTo>
                <a:lnTo>
                  <a:pt x="445127" y="94919"/>
                </a:lnTo>
                <a:lnTo>
                  <a:pt x="445162" y="94538"/>
                </a:lnTo>
                <a:lnTo>
                  <a:pt x="445486" y="88046"/>
                </a:lnTo>
                <a:lnTo>
                  <a:pt x="443129" y="82119"/>
                </a:lnTo>
                <a:lnTo>
                  <a:pt x="438680" y="77928"/>
                </a:lnTo>
                <a:lnTo>
                  <a:pt x="432739" y="76339"/>
                </a:lnTo>
                <a:lnTo>
                  <a:pt x="96227" y="76339"/>
                </a:lnTo>
                <a:lnTo>
                  <a:pt x="76746" y="4152"/>
                </a:lnTo>
                <a:lnTo>
                  <a:pt x="71653" y="0"/>
                </a:lnTo>
                <a:close/>
              </a:path>
              <a:path w="445770" h="421005">
                <a:moveTo>
                  <a:pt x="358580" y="417910"/>
                </a:moveTo>
                <a:lnTo>
                  <a:pt x="329062" y="417910"/>
                </a:lnTo>
                <a:lnTo>
                  <a:pt x="344260" y="420662"/>
                </a:lnTo>
                <a:lnTo>
                  <a:pt x="343419" y="420662"/>
                </a:lnTo>
                <a:lnTo>
                  <a:pt x="358580" y="417910"/>
                </a:lnTo>
                <a:close/>
              </a:path>
              <a:path w="445770" h="421005">
                <a:moveTo>
                  <a:pt x="327747" y="382981"/>
                </a:moveTo>
                <a:lnTo>
                  <a:pt x="298577" y="382981"/>
                </a:lnTo>
                <a:lnTo>
                  <a:pt x="305139" y="398277"/>
                </a:lnTo>
                <a:lnTo>
                  <a:pt x="315554" y="410184"/>
                </a:lnTo>
                <a:lnTo>
                  <a:pt x="328817" y="417910"/>
                </a:lnTo>
                <a:lnTo>
                  <a:pt x="358824" y="417910"/>
                </a:lnTo>
                <a:lnTo>
                  <a:pt x="372074" y="410184"/>
                </a:lnTo>
                <a:lnTo>
                  <a:pt x="382503" y="398277"/>
                </a:lnTo>
                <a:lnTo>
                  <a:pt x="385297" y="391820"/>
                </a:lnTo>
                <a:lnTo>
                  <a:pt x="343979" y="391820"/>
                </a:lnTo>
                <a:lnTo>
                  <a:pt x="336117" y="390154"/>
                </a:lnTo>
                <a:lnTo>
                  <a:pt x="329345" y="385445"/>
                </a:lnTo>
                <a:lnTo>
                  <a:pt x="327747" y="382981"/>
                </a:lnTo>
                <a:close/>
              </a:path>
              <a:path w="445770" h="421005">
                <a:moveTo>
                  <a:pt x="224432" y="345414"/>
                </a:moveTo>
                <a:lnTo>
                  <a:pt x="182981" y="345414"/>
                </a:lnTo>
                <a:lnTo>
                  <a:pt x="195036" y="349544"/>
                </a:lnTo>
                <a:lnTo>
                  <a:pt x="202265" y="359591"/>
                </a:lnTo>
                <a:lnTo>
                  <a:pt x="202361" y="359725"/>
                </a:lnTo>
                <a:lnTo>
                  <a:pt x="203705" y="372648"/>
                </a:lnTo>
                <a:lnTo>
                  <a:pt x="197815" y="385000"/>
                </a:lnTo>
                <a:lnTo>
                  <a:pt x="193547" y="389712"/>
                </a:lnTo>
                <a:lnTo>
                  <a:pt x="188290" y="391820"/>
                </a:lnTo>
                <a:lnTo>
                  <a:pt x="224379" y="391820"/>
                </a:lnTo>
                <a:lnTo>
                  <a:pt x="228193" y="382981"/>
                </a:lnTo>
                <a:lnTo>
                  <a:pt x="327747" y="382981"/>
                </a:lnTo>
                <a:lnTo>
                  <a:pt x="324598" y="378125"/>
                </a:lnTo>
                <a:lnTo>
                  <a:pt x="322808" y="368630"/>
                </a:lnTo>
                <a:lnTo>
                  <a:pt x="324434" y="359725"/>
                </a:lnTo>
                <a:lnTo>
                  <a:pt x="324458" y="359591"/>
                </a:lnTo>
                <a:lnTo>
                  <a:pt x="327760" y="354177"/>
                </a:lnTo>
                <a:lnTo>
                  <a:pt x="228193" y="354177"/>
                </a:lnTo>
                <a:lnTo>
                  <a:pt x="224432" y="345414"/>
                </a:lnTo>
                <a:close/>
              </a:path>
              <a:path w="445770" h="421005">
                <a:moveTo>
                  <a:pt x="385322" y="345414"/>
                </a:moveTo>
                <a:lnTo>
                  <a:pt x="343839" y="345414"/>
                </a:lnTo>
                <a:lnTo>
                  <a:pt x="355889" y="349544"/>
                </a:lnTo>
                <a:lnTo>
                  <a:pt x="363118" y="359591"/>
                </a:lnTo>
                <a:lnTo>
                  <a:pt x="363215" y="359725"/>
                </a:lnTo>
                <a:lnTo>
                  <a:pt x="364562" y="372648"/>
                </a:lnTo>
                <a:lnTo>
                  <a:pt x="358673" y="385000"/>
                </a:lnTo>
                <a:lnTo>
                  <a:pt x="354406" y="389712"/>
                </a:lnTo>
                <a:lnTo>
                  <a:pt x="349148" y="391820"/>
                </a:lnTo>
                <a:lnTo>
                  <a:pt x="385297" y="391820"/>
                </a:lnTo>
                <a:lnTo>
                  <a:pt x="389115" y="382981"/>
                </a:lnTo>
                <a:lnTo>
                  <a:pt x="413423" y="382981"/>
                </a:lnTo>
                <a:lnTo>
                  <a:pt x="419252" y="376542"/>
                </a:lnTo>
                <a:lnTo>
                  <a:pt x="419252" y="360616"/>
                </a:lnTo>
                <a:lnTo>
                  <a:pt x="413423" y="354177"/>
                </a:lnTo>
                <a:lnTo>
                  <a:pt x="389115" y="354177"/>
                </a:lnTo>
                <a:lnTo>
                  <a:pt x="385322" y="345414"/>
                </a:lnTo>
                <a:close/>
              </a:path>
              <a:path w="445770" h="421005">
                <a:moveTo>
                  <a:pt x="182918" y="316572"/>
                </a:moveTo>
                <a:lnTo>
                  <a:pt x="167805" y="319323"/>
                </a:lnTo>
                <a:lnTo>
                  <a:pt x="154595" y="327040"/>
                </a:lnTo>
                <a:lnTo>
                  <a:pt x="144240" y="338925"/>
                </a:lnTo>
                <a:lnTo>
                  <a:pt x="137667" y="354177"/>
                </a:lnTo>
                <a:lnTo>
                  <a:pt x="166910" y="354177"/>
                </a:lnTo>
                <a:lnTo>
                  <a:pt x="168100" y="352231"/>
                </a:lnTo>
                <a:lnTo>
                  <a:pt x="174766" y="347266"/>
                </a:lnTo>
                <a:lnTo>
                  <a:pt x="182918" y="345414"/>
                </a:lnTo>
                <a:lnTo>
                  <a:pt x="224432" y="345414"/>
                </a:lnTo>
                <a:lnTo>
                  <a:pt x="221647" y="338925"/>
                </a:lnTo>
                <a:lnTo>
                  <a:pt x="211295" y="327040"/>
                </a:lnTo>
                <a:lnTo>
                  <a:pt x="198068" y="319323"/>
                </a:lnTo>
                <a:lnTo>
                  <a:pt x="182918" y="316572"/>
                </a:lnTo>
                <a:close/>
              </a:path>
              <a:path w="445770" h="421005">
                <a:moveTo>
                  <a:pt x="343839" y="316572"/>
                </a:moveTo>
                <a:lnTo>
                  <a:pt x="328707" y="319323"/>
                </a:lnTo>
                <a:lnTo>
                  <a:pt x="315488" y="327040"/>
                </a:lnTo>
                <a:lnTo>
                  <a:pt x="305129" y="338925"/>
                </a:lnTo>
                <a:lnTo>
                  <a:pt x="298577" y="354177"/>
                </a:lnTo>
                <a:lnTo>
                  <a:pt x="327760" y="354177"/>
                </a:lnTo>
                <a:lnTo>
                  <a:pt x="328949" y="352231"/>
                </a:lnTo>
                <a:lnTo>
                  <a:pt x="335608" y="347266"/>
                </a:lnTo>
                <a:lnTo>
                  <a:pt x="343839" y="345414"/>
                </a:lnTo>
                <a:lnTo>
                  <a:pt x="385322" y="345414"/>
                </a:lnTo>
                <a:lnTo>
                  <a:pt x="382514" y="338925"/>
                </a:lnTo>
                <a:lnTo>
                  <a:pt x="372140" y="327040"/>
                </a:lnTo>
                <a:lnTo>
                  <a:pt x="358934" y="319323"/>
                </a:lnTo>
                <a:lnTo>
                  <a:pt x="343839" y="316572"/>
                </a:lnTo>
                <a:close/>
              </a:path>
              <a:path w="445770" h="421005">
                <a:moveTo>
                  <a:pt x="220319" y="201676"/>
                </a:moveTo>
                <a:lnTo>
                  <a:pt x="194195" y="201676"/>
                </a:lnTo>
                <a:lnTo>
                  <a:pt x="194195" y="269379"/>
                </a:lnTo>
                <a:lnTo>
                  <a:pt x="220319" y="269379"/>
                </a:lnTo>
                <a:lnTo>
                  <a:pt x="220319" y="201676"/>
                </a:lnTo>
                <a:close/>
              </a:path>
              <a:path w="445770" h="421005">
                <a:moveTo>
                  <a:pt x="318084" y="201676"/>
                </a:moveTo>
                <a:lnTo>
                  <a:pt x="291972" y="201676"/>
                </a:lnTo>
                <a:lnTo>
                  <a:pt x="291972" y="269379"/>
                </a:lnTo>
                <a:lnTo>
                  <a:pt x="318084" y="269379"/>
                </a:lnTo>
                <a:lnTo>
                  <a:pt x="318084" y="201676"/>
                </a:lnTo>
                <a:close/>
              </a:path>
              <a:path w="445770" h="421005">
                <a:moveTo>
                  <a:pt x="416336" y="201676"/>
                </a:moveTo>
                <a:lnTo>
                  <a:pt x="389115" y="201676"/>
                </a:lnTo>
                <a:lnTo>
                  <a:pt x="370725" y="269379"/>
                </a:lnTo>
                <a:lnTo>
                  <a:pt x="398078" y="269379"/>
                </a:lnTo>
                <a:lnTo>
                  <a:pt x="416336" y="201676"/>
                </a:lnTo>
                <a:close/>
              </a:path>
              <a:path w="445770" h="421005">
                <a:moveTo>
                  <a:pt x="220319" y="105156"/>
                </a:moveTo>
                <a:lnTo>
                  <a:pt x="194195" y="105156"/>
                </a:lnTo>
                <a:lnTo>
                  <a:pt x="194195" y="172859"/>
                </a:lnTo>
                <a:lnTo>
                  <a:pt x="220319" y="172859"/>
                </a:lnTo>
                <a:lnTo>
                  <a:pt x="220319" y="105156"/>
                </a:lnTo>
                <a:close/>
              </a:path>
              <a:path w="445770" h="421005">
                <a:moveTo>
                  <a:pt x="318084" y="105156"/>
                </a:moveTo>
                <a:lnTo>
                  <a:pt x="291972" y="105156"/>
                </a:lnTo>
                <a:lnTo>
                  <a:pt x="291972" y="172859"/>
                </a:lnTo>
                <a:lnTo>
                  <a:pt x="318084" y="172859"/>
                </a:lnTo>
                <a:lnTo>
                  <a:pt x="318084" y="105156"/>
                </a:lnTo>
                <a:close/>
              </a:path>
              <a:path w="445770" h="421005">
                <a:moveTo>
                  <a:pt x="442366" y="105156"/>
                </a:moveTo>
                <a:lnTo>
                  <a:pt x="415074" y="105156"/>
                </a:lnTo>
                <a:lnTo>
                  <a:pt x="396836" y="172859"/>
                </a:lnTo>
                <a:lnTo>
                  <a:pt x="424108" y="172859"/>
                </a:lnTo>
                <a:lnTo>
                  <a:pt x="442366" y="105156"/>
                </a:lnTo>
                <a:close/>
              </a:path>
            </a:pathLst>
          </a:custGeom>
          <a:solidFill>
            <a:srgbClr val="3F52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654581" y="4108221"/>
            <a:ext cx="337185" cy="418465"/>
          </a:xfrm>
          <a:custGeom>
            <a:avLst/>
            <a:gdLst/>
            <a:ahLst/>
            <a:cxnLst/>
            <a:rect l="l" t="t" r="r" b="b"/>
            <a:pathLst>
              <a:path w="337185" h="418464">
                <a:moveTo>
                  <a:pt x="122085" y="245503"/>
                </a:moveTo>
                <a:lnTo>
                  <a:pt x="117424" y="235851"/>
                </a:lnTo>
                <a:lnTo>
                  <a:pt x="114134" y="233730"/>
                </a:lnTo>
                <a:lnTo>
                  <a:pt x="109054" y="233730"/>
                </a:lnTo>
                <a:lnTo>
                  <a:pt x="107302" y="234276"/>
                </a:lnTo>
                <a:lnTo>
                  <a:pt x="75145" y="257949"/>
                </a:lnTo>
                <a:lnTo>
                  <a:pt x="66611" y="239458"/>
                </a:lnTo>
                <a:lnTo>
                  <a:pt x="63271" y="237210"/>
                </a:lnTo>
                <a:lnTo>
                  <a:pt x="58140" y="237210"/>
                </a:lnTo>
                <a:lnTo>
                  <a:pt x="56464" y="237744"/>
                </a:lnTo>
                <a:lnTo>
                  <a:pt x="50165" y="242176"/>
                </a:lnTo>
                <a:lnTo>
                  <a:pt x="48526" y="249605"/>
                </a:lnTo>
                <a:lnTo>
                  <a:pt x="62928" y="280911"/>
                </a:lnTo>
                <a:lnTo>
                  <a:pt x="63042" y="281038"/>
                </a:lnTo>
                <a:lnTo>
                  <a:pt x="63093" y="281228"/>
                </a:lnTo>
                <a:lnTo>
                  <a:pt x="63347" y="281749"/>
                </a:lnTo>
                <a:lnTo>
                  <a:pt x="63792" y="282422"/>
                </a:lnTo>
                <a:lnTo>
                  <a:pt x="63944" y="282740"/>
                </a:lnTo>
                <a:lnTo>
                  <a:pt x="64211" y="283006"/>
                </a:lnTo>
                <a:lnTo>
                  <a:pt x="64630" y="283654"/>
                </a:lnTo>
                <a:lnTo>
                  <a:pt x="64897" y="283908"/>
                </a:lnTo>
                <a:lnTo>
                  <a:pt x="65100" y="284162"/>
                </a:lnTo>
                <a:lnTo>
                  <a:pt x="65366" y="284429"/>
                </a:lnTo>
                <a:lnTo>
                  <a:pt x="66484" y="285356"/>
                </a:lnTo>
                <a:lnTo>
                  <a:pt x="66713" y="285610"/>
                </a:lnTo>
                <a:lnTo>
                  <a:pt x="67500" y="286004"/>
                </a:lnTo>
                <a:lnTo>
                  <a:pt x="68072" y="286321"/>
                </a:lnTo>
                <a:lnTo>
                  <a:pt x="68211" y="286321"/>
                </a:lnTo>
                <a:lnTo>
                  <a:pt x="69494" y="286905"/>
                </a:lnTo>
                <a:lnTo>
                  <a:pt x="72859" y="286905"/>
                </a:lnTo>
                <a:lnTo>
                  <a:pt x="75666" y="286321"/>
                </a:lnTo>
                <a:lnTo>
                  <a:pt x="74968" y="286321"/>
                </a:lnTo>
                <a:lnTo>
                  <a:pt x="75666" y="286004"/>
                </a:lnTo>
                <a:lnTo>
                  <a:pt x="76606" y="285356"/>
                </a:lnTo>
                <a:lnTo>
                  <a:pt x="113817" y="257949"/>
                </a:lnTo>
                <a:lnTo>
                  <a:pt x="120535" y="252996"/>
                </a:lnTo>
                <a:lnTo>
                  <a:pt x="122085" y="245503"/>
                </a:lnTo>
                <a:close/>
              </a:path>
              <a:path w="337185" h="418464">
                <a:moveTo>
                  <a:pt x="337185" y="132626"/>
                </a:moveTo>
                <a:lnTo>
                  <a:pt x="323519" y="96634"/>
                </a:lnTo>
                <a:lnTo>
                  <a:pt x="317436" y="92773"/>
                </a:lnTo>
                <a:lnTo>
                  <a:pt x="317436" y="132626"/>
                </a:lnTo>
                <a:lnTo>
                  <a:pt x="317347" y="297446"/>
                </a:lnTo>
                <a:lnTo>
                  <a:pt x="316280" y="299618"/>
                </a:lnTo>
                <a:lnTo>
                  <a:pt x="174980" y="388289"/>
                </a:lnTo>
                <a:lnTo>
                  <a:pt x="174980" y="387896"/>
                </a:lnTo>
                <a:lnTo>
                  <a:pt x="174980" y="220980"/>
                </a:lnTo>
                <a:lnTo>
                  <a:pt x="209359" y="199631"/>
                </a:lnTo>
                <a:lnTo>
                  <a:pt x="239560" y="180873"/>
                </a:lnTo>
                <a:lnTo>
                  <a:pt x="239560" y="229082"/>
                </a:lnTo>
                <a:lnTo>
                  <a:pt x="243992" y="234556"/>
                </a:lnTo>
                <a:lnTo>
                  <a:pt x="254901" y="234556"/>
                </a:lnTo>
                <a:lnTo>
                  <a:pt x="259334" y="229082"/>
                </a:lnTo>
                <a:lnTo>
                  <a:pt x="259334" y="180873"/>
                </a:lnTo>
                <a:lnTo>
                  <a:pt x="259334" y="168617"/>
                </a:lnTo>
                <a:lnTo>
                  <a:pt x="293433" y="147497"/>
                </a:lnTo>
                <a:lnTo>
                  <a:pt x="317436" y="132626"/>
                </a:lnTo>
                <a:lnTo>
                  <a:pt x="317436" y="92773"/>
                </a:lnTo>
                <a:lnTo>
                  <a:pt x="305435" y="85166"/>
                </a:lnTo>
                <a:lnTo>
                  <a:pt x="305435" y="112636"/>
                </a:lnTo>
                <a:lnTo>
                  <a:pt x="249212" y="147497"/>
                </a:lnTo>
                <a:lnTo>
                  <a:pt x="227393" y="133388"/>
                </a:lnTo>
                <a:lnTo>
                  <a:pt x="227393" y="161023"/>
                </a:lnTo>
                <a:lnTo>
                  <a:pt x="165176" y="199631"/>
                </a:lnTo>
                <a:lnTo>
                  <a:pt x="155206" y="193167"/>
                </a:lnTo>
                <a:lnTo>
                  <a:pt x="155206" y="220776"/>
                </a:lnTo>
                <a:lnTo>
                  <a:pt x="155206" y="387896"/>
                </a:lnTo>
                <a:lnTo>
                  <a:pt x="20866" y="299808"/>
                </a:lnTo>
                <a:lnTo>
                  <a:pt x="19748" y="297446"/>
                </a:lnTo>
                <a:lnTo>
                  <a:pt x="19748" y="133007"/>
                </a:lnTo>
                <a:lnTo>
                  <a:pt x="155206" y="220776"/>
                </a:lnTo>
                <a:lnTo>
                  <a:pt x="155206" y="193167"/>
                </a:lnTo>
                <a:lnTo>
                  <a:pt x="62445" y="133007"/>
                </a:lnTo>
                <a:lnTo>
                  <a:pt x="31026" y="112636"/>
                </a:lnTo>
                <a:lnTo>
                  <a:pt x="91097" y="72796"/>
                </a:lnTo>
                <a:lnTo>
                  <a:pt x="227393" y="161023"/>
                </a:lnTo>
                <a:lnTo>
                  <a:pt x="227393" y="133388"/>
                </a:lnTo>
                <a:lnTo>
                  <a:pt x="133756" y="72796"/>
                </a:lnTo>
                <a:lnTo>
                  <a:pt x="112166" y="58826"/>
                </a:lnTo>
                <a:lnTo>
                  <a:pt x="162699" y="25260"/>
                </a:lnTo>
                <a:lnTo>
                  <a:pt x="163461" y="24714"/>
                </a:lnTo>
                <a:lnTo>
                  <a:pt x="164338" y="24460"/>
                </a:lnTo>
                <a:lnTo>
                  <a:pt x="166077" y="24460"/>
                </a:lnTo>
                <a:lnTo>
                  <a:pt x="166954" y="24714"/>
                </a:lnTo>
                <a:lnTo>
                  <a:pt x="167855" y="25260"/>
                </a:lnTo>
                <a:lnTo>
                  <a:pt x="305435" y="112636"/>
                </a:lnTo>
                <a:lnTo>
                  <a:pt x="305435" y="85166"/>
                </a:lnTo>
                <a:lnTo>
                  <a:pt x="209816" y="24460"/>
                </a:lnTo>
                <a:lnTo>
                  <a:pt x="176707" y="3454"/>
                </a:lnTo>
                <a:lnTo>
                  <a:pt x="173304" y="1257"/>
                </a:lnTo>
                <a:lnTo>
                  <a:pt x="173520" y="1257"/>
                </a:lnTo>
                <a:lnTo>
                  <a:pt x="169202" y="0"/>
                </a:lnTo>
                <a:lnTo>
                  <a:pt x="161163" y="0"/>
                </a:lnTo>
                <a:lnTo>
                  <a:pt x="13335" y="96634"/>
                </a:lnTo>
                <a:lnTo>
                  <a:pt x="0" y="124117"/>
                </a:lnTo>
                <a:lnTo>
                  <a:pt x="0" y="294970"/>
                </a:lnTo>
                <a:lnTo>
                  <a:pt x="157302" y="416966"/>
                </a:lnTo>
                <a:lnTo>
                  <a:pt x="157454" y="416966"/>
                </a:lnTo>
                <a:lnTo>
                  <a:pt x="161213" y="418096"/>
                </a:lnTo>
                <a:lnTo>
                  <a:pt x="169176" y="418096"/>
                </a:lnTo>
                <a:lnTo>
                  <a:pt x="173075" y="416966"/>
                </a:lnTo>
                <a:lnTo>
                  <a:pt x="218782" y="388289"/>
                </a:lnTo>
                <a:lnTo>
                  <a:pt x="323392" y="322605"/>
                </a:lnTo>
                <a:lnTo>
                  <a:pt x="337159" y="294970"/>
                </a:lnTo>
                <a:lnTo>
                  <a:pt x="337185" y="132626"/>
                </a:lnTo>
                <a:close/>
              </a:path>
            </a:pathLst>
          </a:custGeom>
          <a:solidFill>
            <a:srgbClr val="3F52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3763632" y="3649078"/>
            <a:ext cx="449580" cy="425450"/>
          </a:xfrm>
          <a:custGeom>
            <a:avLst/>
            <a:gdLst/>
            <a:ahLst/>
            <a:cxnLst/>
            <a:rect l="l" t="t" r="r" b="b"/>
            <a:pathLst>
              <a:path w="449579" h="425450">
                <a:moveTo>
                  <a:pt x="335724" y="5753"/>
                </a:moveTo>
                <a:lnTo>
                  <a:pt x="329653" y="0"/>
                </a:lnTo>
                <a:lnTo>
                  <a:pt x="322351" y="0"/>
                </a:lnTo>
                <a:lnTo>
                  <a:pt x="315048" y="0"/>
                </a:lnTo>
                <a:lnTo>
                  <a:pt x="308940" y="5753"/>
                </a:lnTo>
                <a:lnTo>
                  <a:pt x="308940" y="55105"/>
                </a:lnTo>
                <a:lnTo>
                  <a:pt x="315048" y="60820"/>
                </a:lnTo>
                <a:lnTo>
                  <a:pt x="329653" y="60820"/>
                </a:lnTo>
                <a:lnTo>
                  <a:pt x="335724" y="55105"/>
                </a:lnTo>
                <a:lnTo>
                  <a:pt x="335724" y="5753"/>
                </a:lnTo>
                <a:close/>
              </a:path>
              <a:path w="449579" h="425450">
                <a:moveTo>
                  <a:pt x="427570" y="27393"/>
                </a:moveTo>
                <a:lnTo>
                  <a:pt x="423926" y="23952"/>
                </a:lnTo>
                <a:lnTo>
                  <a:pt x="421525" y="21056"/>
                </a:lnTo>
                <a:lnTo>
                  <a:pt x="417880" y="19634"/>
                </a:lnTo>
                <a:lnTo>
                  <a:pt x="414439" y="19634"/>
                </a:lnTo>
                <a:lnTo>
                  <a:pt x="410959" y="19634"/>
                </a:lnTo>
                <a:lnTo>
                  <a:pt x="407670" y="21056"/>
                </a:lnTo>
                <a:lnTo>
                  <a:pt x="405828" y="23952"/>
                </a:lnTo>
                <a:lnTo>
                  <a:pt x="367245" y="59715"/>
                </a:lnTo>
                <a:lnTo>
                  <a:pt x="363651" y="64325"/>
                </a:lnTo>
                <a:lnTo>
                  <a:pt x="363651" y="72377"/>
                </a:lnTo>
                <a:lnTo>
                  <a:pt x="367245" y="76987"/>
                </a:lnTo>
                <a:lnTo>
                  <a:pt x="369658" y="79286"/>
                </a:lnTo>
                <a:lnTo>
                  <a:pt x="373291" y="80454"/>
                </a:lnTo>
                <a:lnTo>
                  <a:pt x="380225" y="80454"/>
                </a:lnTo>
                <a:lnTo>
                  <a:pt x="383552" y="79286"/>
                </a:lnTo>
                <a:lnTo>
                  <a:pt x="385356" y="76987"/>
                </a:lnTo>
                <a:lnTo>
                  <a:pt x="423926" y="41262"/>
                </a:lnTo>
                <a:lnTo>
                  <a:pt x="427570" y="36652"/>
                </a:lnTo>
                <a:lnTo>
                  <a:pt x="427570" y="27393"/>
                </a:lnTo>
                <a:close/>
              </a:path>
              <a:path w="449579" h="425450">
                <a:moveTo>
                  <a:pt x="435292" y="225996"/>
                </a:moveTo>
                <a:lnTo>
                  <a:pt x="432562" y="211658"/>
                </a:lnTo>
                <a:lnTo>
                  <a:pt x="424408" y="199059"/>
                </a:lnTo>
                <a:lnTo>
                  <a:pt x="409905" y="185394"/>
                </a:lnTo>
                <a:lnTo>
                  <a:pt x="409905" y="221983"/>
                </a:lnTo>
                <a:lnTo>
                  <a:pt x="409905" y="231165"/>
                </a:lnTo>
                <a:lnTo>
                  <a:pt x="406260" y="235750"/>
                </a:lnTo>
                <a:lnTo>
                  <a:pt x="403834" y="237464"/>
                </a:lnTo>
                <a:lnTo>
                  <a:pt x="400227" y="238328"/>
                </a:lnTo>
                <a:lnTo>
                  <a:pt x="393280" y="238328"/>
                </a:lnTo>
                <a:lnTo>
                  <a:pt x="389940" y="237464"/>
                </a:lnTo>
                <a:lnTo>
                  <a:pt x="353060" y="202488"/>
                </a:lnTo>
                <a:lnTo>
                  <a:pt x="353060" y="239166"/>
                </a:lnTo>
                <a:lnTo>
                  <a:pt x="330111" y="246481"/>
                </a:lnTo>
                <a:lnTo>
                  <a:pt x="330111" y="287362"/>
                </a:lnTo>
                <a:lnTo>
                  <a:pt x="328879" y="296545"/>
                </a:lnTo>
                <a:lnTo>
                  <a:pt x="321627" y="301129"/>
                </a:lnTo>
                <a:lnTo>
                  <a:pt x="223685" y="348119"/>
                </a:lnTo>
                <a:lnTo>
                  <a:pt x="221767" y="349504"/>
                </a:lnTo>
                <a:lnTo>
                  <a:pt x="219697" y="350126"/>
                </a:lnTo>
                <a:lnTo>
                  <a:pt x="214287" y="350126"/>
                </a:lnTo>
                <a:lnTo>
                  <a:pt x="210908" y="348640"/>
                </a:lnTo>
                <a:lnTo>
                  <a:pt x="207987" y="345833"/>
                </a:lnTo>
                <a:lnTo>
                  <a:pt x="197091" y="335534"/>
                </a:lnTo>
                <a:lnTo>
                  <a:pt x="227761" y="316039"/>
                </a:lnTo>
                <a:lnTo>
                  <a:pt x="258305" y="300113"/>
                </a:lnTo>
                <a:lnTo>
                  <a:pt x="289090" y="286981"/>
                </a:lnTo>
                <a:lnTo>
                  <a:pt x="320446" y="275907"/>
                </a:lnTo>
                <a:lnTo>
                  <a:pt x="324053" y="281622"/>
                </a:lnTo>
                <a:lnTo>
                  <a:pt x="330111" y="287362"/>
                </a:lnTo>
                <a:lnTo>
                  <a:pt x="330111" y="246481"/>
                </a:lnTo>
                <a:lnTo>
                  <a:pt x="317995" y="250329"/>
                </a:lnTo>
                <a:lnTo>
                  <a:pt x="277355" y="264845"/>
                </a:lnTo>
                <a:lnTo>
                  <a:pt x="232232" y="285254"/>
                </a:lnTo>
                <a:lnTo>
                  <a:pt x="183743" y="314083"/>
                </a:lnTo>
                <a:lnTo>
                  <a:pt x="132994" y="353872"/>
                </a:lnTo>
                <a:lnTo>
                  <a:pt x="128168" y="349402"/>
                </a:lnTo>
                <a:lnTo>
                  <a:pt x="128168" y="384822"/>
                </a:lnTo>
                <a:lnTo>
                  <a:pt x="128168" y="392861"/>
                </a:lnTo>
                <a:lnTo>
                  <a:pt x="120916" y="399745"/>
                </a:lnTo>
                <a:lnTo>
                  <a:pt x="117614" y="400913"/>
                </a:lnTo>
                <a:lnTo>
                  <a:pt x="110934" y="400913"/>
                </a:lnTo>
                <a:lnTo>
                  <a:pt x="107632" y="399745"/>
                </a:lnTo>
                <a:lnTo>
                  <a:pt x="26619" y="322897"/>
                </a:lnTo>
                <a:lnTo>
                  <a:pt x="26619" y="313728"/>
                </a:lnTo>
                <a:lnTo>
                  <a:pt x="31445" y="310299"/>
                </a:lnTo>
                <a:lnTo>
                  <a:pt x="33248" y="308013"/>
                </a:lnTo>
                <a:lnTo>
                  <a:pt x="36588" y="306844"/>
                </a:lnTo>
                <a:lnTo>
                  <a:pt x="43535" y="306844"/>
                </a:lnTo>
                <a:lnTo>
                  <a:pt x="47142" y="308013"/>
                </a:lnTo>
                <a:lnTo>
                  <a:pt x="128168" y="384822"/>
                </a:lnTo>
                <a:lnTo>
                  <a:pt x="128168" y="349402"/>
                </a:lnTo>
                <a:lnTo>
                  <a:pt x="82359" y="306844"/>
                </a:lnTo>
                <a:lnTo>
                  <a:pt x="76200" y="301129"/>
                </a:lnTo>
                <a:lnTo>
                  <a:pt x="92710" y="282778"/>
                </a:lnTo>
                <a:lnTo>
                  <a:pt x="139369" y="222834"/>
                </a:lnTo>
                <a:lnTo>
                  <a:pt x="163588" y="180149"/>
                </a:lnTo>
                <a:lnTo>
                  <a:pt x="182587" y="135966"/>
                </a:lnTo>
                <a:lnTo>
                  <a:pt x="197091" y="92392"/>
                </a:lnTo>
                <a:lnTo>
                  <a:pt x="353060" y="239166"/>
                </a:lnTo>
                <a:lnTo>
                  <a:pt x="353060" y="202488"/>
                </a:lnTo>
                <a:lnTo>
                  <a:pt x="237007" y="92392"/>
                </a:lnTo>
                <a:lnTo>
                  <a:pt x="197091" y="54533"/>
                </a:lnTo>
                <a:lnTo>
                  <a:pt x="197091" y="46520"/>
                </a:lnTo>
                <a:lnTo>
                  <a:pt x="204343" y="39649"/>
                </a:lnTo>
                <a:lnTo>
                  <a:pt x="207683" y="38481"/>
                </a:lnTo>
                <a:lnTo>
                  <a:pt x="214325" y="38481"/>
                </a:lnTo>
                <a:lnTo>
                  <a:pt x="217665" y="39649"/>
                </a:lnTo>
                <a:lnTo>
                  <a:pt x="409905" y="221983"/>
                </a:lnTo>
                <a:lnTo>
                  <a:pt x="409905" y="185394"/>
                </a:lnTo>
                <a:lnTo>
                  <a:pt x="254038" y="38481"/>
                </a:lnTo>
                <a:lnTo>
                  <a:pt x="217525" y="13081"/>
                </a:lnTo>
                <a:lnTo>
                  <a:pt x="209943" y="12382"/>
                </a:lnTo>
                <a:lnTo>
                  <a:pt x="202425" y="13081"/>
                </a:lnTo>
                <a:lnTo>
                  <a:pt x="170484" y="45643"/>
                </a:lnTo>
                <a:lnTo>
                  <a:pt x="171348" y="57759"/>
                </a:lnTo>
                <a:lnTo>
                  <a:pt x="176517" y="69456"/>
                </a:lnTo>
                <a:lnTo>
                  <a:pt x="155994" y="126796"/>
                </a:lnTo>
                <a:lnTo>
                  <a:pt x="138468" y="168097"/>
                </a:lnTo>
                <a:lnTo>
                  <a:pt x="115493" y="208648"/>
                </a:lnTo>
                <a:lnTo>
                  <a:pt x="87972" y="247269"/>
                </a:lnTo>
                <a:lnTo>
                  <a:pt x="56819" y="282778"/>
                </a:lnTo>
                <a:lnTo>
                  <a:pt x="50939" y="280200"/>
                </a:lnTo>
                <a:lnTo>
                  <a:pt x="44691" y="278892"/>
                </a:lnTo>
                <a:lnTo>
                  <a:pt x="38582" y="278892"/>
                </a:lnTo>
                <a:lnTo>
                  <a:pt x="31013" y="279565"/>
                </a:lnTo>
                <a:lnTo>
                  <a:pt x="76" y="316039"/>
                </a:lnTo>
                <a:lnTo>
                  <a:pt x="0" y="316445"/>
                </a:lnTo>
                <a:lnTo>
                  <a:pt x="2717" y="330454"/>
                </a:lnTo>
                <a:lnTo>
                  <a:pt x="87058" y="414667"/>
                </a:lnTo>
                <a:lnTo>
                  <a:pt x="114884" y="424967"/>
                </a:lnTo>
                <a:lnTo>
                  <a:pt x="122542" y="424319"/>
                </a:lnTo>
                <a:lnTo>
                  <a:pt x="154012" y="394157"/>
                </a:lnTo>
                <a:lnTo>
                  <a:pt x="154076" y="382549"/>
                </a:lnTo>
                <a:lnTo>
                  <a:pt x="149948" y="371106"/>
                </a:lnTo>
                <a:lnTo>
                  <a:pt x="154012" y="367753"/>
                </a:lnTo>
                <a:lnTo>
                  <a:pt x="156298" y="365899"/>
                </a:lnTo>
                <a:lnTo>
                  <a:pt x="162775" y="360730"/>
                </a:lnTo>
                <a:lnTo>
                  <a:pt x="169481" y="355574"/>
                </a:lnTo>
                <a:lnTo>
                  <a:pt x="171805" y="353872"/>
                </a:lnTo>
                <a:lnTo>
                  <a:pt x="176517" y="350418"/>
                </a:lnTo>
                <a:lnTo>
                  <a:pt x="209829" y="373113"/>
                </a:lnTo>
                <a:lnTo>
                  <a:pt x="217246" y="373786"/>
                </a:lnTo>
                <a:lnTo>
                  <a:pt x="223189" y="373786"/>
                </a:lnTo>
                <a:lnTo>
                  <a:pt x="229133" y="372516"/>
                </a:lnTo>
                <a:lnTo>
                  <a:pt x="275717" y="350418"/>
                </a:lnTo>
                <a:lnTo>
                  <a:pt x="276326" y="350126"/>
                </a:lnTo>
                <a:lnTo>
                  <a:pt x="333717" y="322897"/>
                </a:lnTo>
                <a:lnTo>
                  <a:pt x="347027" y="311696"/>
                </a:lnTo>
                <a:lnTo>
                  <a:pt x="353987" y="296938"/>
                </a:lnTo>
                <a:lnTo>
                  <a:pt x="354101" y="284949"/>
                </a:lnTo>
                <a:lnTo>
                  <a:pt x="354139" y="281114"/>
                </a:lnTo>
                <a:lnTo>
                  <a:pt x="351574" y="275907"/>
                </a:lnTo>
                <a:lnTo>
                  <a:pt x="347040" y="266687"/>
                </a:lnTo>
                <a:lnTo>
                  <a:pt x="376047" y="258686"/>
                </a:lnTo>
                <a:lnTo>
                  <a:pt x="382079" y="262026"/>
                </a:lnTo>
                <a:lnTo>
                  <a:pt x="388950" y="263779"/>
                </a:lnTo>
                <a:lnTo>
                  <a:pt x="395973" y="263779"/>
                </a:lnTo>
                <a:lnTo>
                  <a:pt x="403364" y="263118"/>
                </a:lnTo>
                <a:lnTo>
                  <a:pt x="410692" y="261124"/>
                </a:lnTo>
                <a:lnTo>
                  <a:pt x="415798" y="258686"/>
                </a:lnTo>
                <a:lnTo>
                  <a:pt x="417766" y="257746"/>
                </a:lnTo>
                <a:lnTo>
                  <a:pt x="424408" y="252933"/>
                </a:lnTo>
                <a:lnTo>
                  <a:pt x="432562" y="240322"/>
                </a:lnTo>
                <a:lnTo>
                  <a:pt x="432943" y="238328"/>
                </a:lnTo>
                <a:lnTo>
                  <a:pt x="435292" y="225996"/>
                </a:lnTo>
                <a:close/>
              </a:path>
              <a:path w="449579" h="425450">
                <a:moveTo>
                  <a:pt x="449237" y="120726"/>
                </a:moveTo>
                <a:lnTo>
                  <a:pt x="448017" y="112903"/>
                </a:lnTo>
                <a:lnTo>
                  <a:pt x="443204" y="107276"/>
                </a:lnTo>
                <a:lnTo>
                  <a:pt x="397497" y="107276"/>
                </a:lnTo>
                <a:lnTo>
                  <a:pt x="390283" y="107276"/>
                </a:lnTo>
                <a:lnTo>
                  <a:pt x="384251" y="112903"/>
                </a:lnTo>
                <a:lnTo>
                  <a:pt x="384251" y="127444"/>
                </a:lnTo>
                <a:lnTo>
                  <a:pt x="390283" y="133070"/>
                </a:lnTo>
                <a:lnTo>
                  <a:pt x="443204" y="133070"/>
                </a:lnTo>
                <a:lnTo>
                  <a:pt x="449237" y="127444"/>
                </a:lnTo>
                <a:lnTo>
                  <a:pt x="449237" y="120726"/>
                </a:lnTo>
                <a:close/>
              </a:path>
            </a:pathLst>
          </a:custGeom>
          <a:solidFill>
            <a:srgbClr val="3F52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1401968" y="3089168"/>
            <a:ext cx="853440" cy="248920"/>
          </a:xfrm>
          <a:prstGeom prst="rect">
            <a:avLst/>
          </a:prstGeom>
        </p:spPr>
        <p:txBody>
          <a:bodyPr wrap="square" lIns="0" tIns="952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4800" spc="-960">
                <a:solidFill>
                  <a:srgbClr val="717275"/>
                </a:solidFill>
                <a:latin typeface="Cambria"/>
                <a:cs typeface="Cambria"/>
              </a:rPr>
              <a:t>&gt;</a:t>
            </a:r>
            <a:endParaRPr sz="4800">
              <a:latin typeface="Cambria"/>
              <a:cs typeface="Cambria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589892"/>
            <a:ext cx="9029700" cy="12501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9633" y="1186365"/>
            <a:ext cx="371475" cy="19177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204"/>
              </a:spcBef>
            </a:pPr>
            <a:r>
              <a:rPr dirty="0" sz="550" b="1">
                <a:solidFill>
                  <a:srgbClr val="FFFFFF"/>
                </a:solidFill>
                <a:latin typeface="Poppins"/>
                <a:cs typeface="Poppins"/>
              </a:rPr>
              <a:t>Le</a:t>
            </a:r>
            <a:r>
              <a:rPr dirty="0" sz="550" spc="4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média</a:t>
            </a:r>
            <a:r>
              <a:rPr dirty="0" sz="550" spc="50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agile</a:t>
            </a:r>
            <a:endParaRPr sz="550">
              <a:latin typeface="Poppins"/>
              <a:cs typeface="Poppins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50139" y="415797"/>
            <a:ext cx="568325" cy="977265"/>
          </a:xfrm>
          <a:custGeom>
            <a:avLst/>
            <a:gdLst/>
            <a:ahLst/>
            <a:cxnLst/>
            <a:rect l="l" t="t" r="r" b="b"/>
            <a:pathLst>
              <a:path w="568325" h="977265">
                <a:moveTo>
                  <a:pt x="206400" y="896594"/>
                </a:moveTo>
                <a:lnTo>
                  <a:pt x="0" y="376237"/>
                </a:lnTo>
                <a:lnTo>
                  <a:pt x="0" y="611568"/>
                </a:lnTo>
                <a:lnTo>
                  <a:pt x="368" y="613537"/>
                </a:lnTo>
                <a:lnTo>
                  <a:pt x="133477" y="959396"/>
                </a:lnTo>
                <a:lnTo>
                  <a:pt x="142824" y="972146"/>
                </a:lnTo>
                <a:lnTo>
                  <a:pt x="155702" y="976680"/>
                </a:lnTo>
                <a:lnTo>
                  <a:pt x="168744" y="972896"/>
                </a:lnTo>
                <a:lnTo>
                  <a:pt x="178612" y="960691"/>
                </a:lnTo>
                <a:lnTo>
                  <a:pt x="206400" y="896594"/>
                </a:lnTo>
                <a:close/>
              </a:path>
              <a:path w="568325" h="977265">
                <a:moveTo>
                  <a:pt x="568134" y="51536"/>
                </a:moveTo>
                <a:lnTo>
                  <a:pt x="546887" y="14363"/>
                </a:lnTo>
                <a:lnTo>
                  <a:pt x="514959" y="0"/>
                </a:lnTo>
                <a:lnTo>
                  <a:pt x="505764" y="9271"/>
                </a:lnTo>
                <a:lnTo>
                  <a:pt x="494538" y="31699"/>
                </a:lnTo>
                <a:lnTo>
                  <a:pt x="173545" y="772845"/>
                </a:lnTo>
                <a:lnTo>
                  <a:pt x="213931" y="875880"/>
                </a:lnTo>
                <a:lnTo>
                  <a:pt x="564642" y="66890"/>
                </a:lnTo>
                <a:lnTo>
                  <a:pt x="568134" y="51536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0" y="12"/>
            <a:ext cx="9144000" cy="6840220"/>
            <a:chOff x="0" y="12"/>
            <a:chExt cx="9144000" cy="684022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4900" y="12"/>
              <a:ext cx="4229100" cy="683999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589892"/>
              <a:ext cx="6936003" cy="1250111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614700" y="1154304"/>
            <a:ext cx="1774189" cy="37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b="1">
                <a:solidFill>
                  <a:srgbClr val="3DB987"/>
                </a:solidFill>
                <a:latin typeface="Poppins"/>
                <a:cs typeface="Poppins"/>
              </a:rPr>
              <a:t>Comment </a:t>
            </a:r>
            <a:r>
              <a:rPr dirty="0" sz="2300" spc="-50" b="1">
                <a:solidFill>
                  <a:srgbClr val="3DB987"/>
                </a:solidFill>
                <a:latin typeface="Poppins"/>
                <a:cs typeface="Poppins"/>
              </a:rPr>
              <a:t>?</a:t>
            </a:r>
            <a:endParaRPr sz="2300">
              <a:latin typeface="Poppins"/>
              <a:cs typeface="Poppi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Le</a:t>
            </a:r>
            <a:r>
              <a:rPr dirty="0" spc="30"/>
              <a:t> </a:t>
            </a:r>
            <a:r>
              <a:rPr dirty="0"/>
              <a:t>marché</a:t>
            </a:r>
            <a:r>
              <a:rPr dirty="0" spc="30"/>
              <a:t> </a:t>
            </a:r>
            <a:r>
              <a:rPr dirty="0"/>
              <a:t>du</a:t>
            </a:r>
            <a:r>
              <a:rPr dirty="0" spc="35"/>
              <a:t> </a:t>
            </a:r>
            <a:r>
              <a:rPr dirty="0"/>
              <a:t>digital</a:t>
            </a:r>
            <a:r>
              <a:rPr dirty="0" spc="30"/>
              <a:t> </a:t>
            </a:r>
            <a:r>
              <a:rPr dirty="0"/>
              <a:t>local</a:t>
            </a:r>
            <a:r>
              <a:rPr dirty="0" spc="35"/>
              <a:t> </a:t>
            </a:r>
            <a:r>
              <a:rPr dirty="0" spc="-50"/>
              <a:t>!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1636335" y="2137225"/>
            <a:ext cx="1727835" cy="1440815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550" spc="-25" b="1">
                <a:solidFill>
                  <a:srgbClr val="9BC13C"/>
                </a:solidFill>
                <a:latin typeface="Poppins"/>
                <a:cs typeface="Poppins"/>
              </a:rPr>
              <a:t>Ton</a:t>
            </a:r>
            <a:endParaRPr sz="1550">
              <a:latin typeface="Poppins"/>
              <a:cs typeface="Poppins"/>
            </a:endParaRPr>
          </a:p>
          <a:p>
            <a:pPr marL="107950" indent="-95250">
              <a:lnSpc>
                <a:spcPct val="100000"/>
              </a:lnSpc>
              <a:spcBef>
                <a:spcPts val="560"/>
              </a:spcBef>
              <a:buClr>
                <a:srgbClr val="3EC0C3"/>
              </a:buClr>
              <a:buChar char="&gt;"/>
              <a:tabLst>
                <a:tab pos="107950" algn="l"/>
              </a:tabLst>
            </a:pP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Ultra</a:t>
            </a:r>
            <a:r>
              <a:rPr dirty="0" sz="950" spc="-5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spc="-10" b="1">
                <a:solidFill>
                  <a:srgbClr val="231F20"/>
                </a:solidFill>
                <a:latin typeface="Poppins SemiBold"/>
                <a:cs typeface="Poppins SemiBold"/>
              </a:rPr>
              <a:t>réactivité</a:t>
            </a:r>
            <a:endParaRPr sz="950">
              <a:latin typeface="Poppins SemiBold"/>
              <a:cs typeface="Poppins SemiBold"/>
            </a:endParaRPr>
          </a:p>
          <a:p>
            <a:pPr algn="just" marL="107314" marR="5080" indent="-95250">
              <a:lnSpc>
                <a:spcPct val="116500"/>
              </a:lnSpc>
              <a:buClr>
                <a:srgbClr val="3EC0C3"/>
              </a:buClr>
              <a:buChar char="&gt;"/>
              <a:tabLst>
                <a:tab pos="108585" algn="l"/>
              </a:tabLst>
            </a:pP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Sur</a:t>
            </a:r>
            <a:r>
              <a:rPr dirty="0" sz="950" spc="-5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mesure</a:t>
            </a:r>
            <a:r>
              <a:rPr dirty="0" sz="950" spc="-2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contrairement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	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aux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packs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des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concurrents</a:t>
            </a:r>
            <a:endParaRPr sz="950">
              <a:latin typeface="Poppins"/>
              <a:cs typeface="Poppins"/>
            </a:endParaRPr>
          </a:p>
          <a:p>
            <a:pPr algn="just" marL="107314" marR="5080" indent="-95250">
              <a:lnSpc>
                <a:spcPct val="116500"/>
              </a:lnSpc>
              <a:buClr>
                <a:srgbClr val="3EC0C3"/>
              </a:buClr>
              <a:buChar char="&gt;"/>
              <a:tabLst>
                <a:tab pos="108585" algn="l"/>
              </a:tabLst>
            </a:pP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Décalé</a:t>
            </a:r>
            <a:r>
              <a:rPr dirty="0" sz="950" spc="-1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sur</a:t>
            </a:r>
            <a:r>
              <a:rPr dirty="0" sz="950" spc="-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la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communica-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	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tion,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mais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sérieux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rigou-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	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reux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sur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le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fond</a:t>
            </a:r>
            <a:endParaRPr sz="950">
              <a:latin typeface="Poppins"/>
              <a:cs typeface="Poppin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677400" y="4164471"/>
            <a:ext cx="1275715" cy="1103630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550" spc="-10" b="1">
                <a:solidFill>
                  <a:srgbClr val="263C7F"/>
                </a:solidFill>
                <a:latin typeface="Poppins"/>
                <a:cs typeface="Poppins"/>
              </a:rPr>
              <a:t>Territoire</a:t>
            </a:r>
            <a:endParaRPr sz="155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Priorité</a:t>
            </a:r>
            <a:r>
              <a:rPr dirty="0" sz="950" spc="-4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spc="-20" b="1">
                <a:solidFill>
                  <a:srgbClr val="231F20"/>
                </a:solidFill>
                <a:latin typeface="Poppins SemiBold"/>
                <a:cs typeface="Poppins SemiBold"/>
              </a:rPr>
              <a:t>PACA</a:t>
            </a:r>
            <a:endParaRPr sz="950">
              <a:latin typeface="Poppins SemiBold"/>
              <a:cs typeface="Poppins SemiBold"/>
            </a:endParaRPr>
          </a:p>
          <a:p>
            <a:pPr marL="107950" indent="-95250">
              <a:lnSpc>
                <a:spcPct val="100000"/>
              </a:lnSpc>
              <a:spcBef>
                <a:spcPts val="185"/>
              </a:spcBef>
              <a:buClr>
                <a:srgbClr val="3EC0C3"/>
              </a:buClr>
              <a:buFont typeface="Poppins SemiBold"/>
              <a:buChar char="&gt;"/>
              <a:tabLst>
                <a:tab pos="107950" algn="l"/>
              </a:tabLst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axe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très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fort</a:t>
            </a:r>
            <a:r>
              <a:rPr dirty="0" sz="95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BDR</a:t>
            </a:r>
            <a:endParaRPr sz="950">
              <a:latin typeface="Poppins"/>
              <a:cs typeface="Poppins"/>
            </a:endParaRPr>
          </a:p>
          <a:p>
            <a:pPr marL="107314" marR="5080" indent="-95250">
              <a:lnSpc>
                <a:spcPct val="116500"/>
              </a:lnSpc>
              <a:buClr>
                <a:srgbClr val="3EC0C3"/>
              </a:buClr>
              <a:buFont typeface="Poppins SemiBold"/>
              <a:buChar char="&gt;"/>
              <a:tabLst>
                <a:tab pos="108585" algn="l"/>
              </a:tabLst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axe</a:t>
            </a:r>
            <a:r>
              <a:rPr dirty="0" sz="950" spc="-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secondaire</a:t>
            </a:r>
            <a:r>
              <a:rPr dirty="0" sz="950" spc="-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Var 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	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Vaucluse</a:t>
            </a:r>
            <a:endParaRPr sz="950">
              <a:latin typeface="Poppins"/>
              <a:cs typeface="Poppin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816799" y="2178690"/>
            <a:ext cx="2127885" cy="1609725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550" spc="-10" b="1">
                <a:solidFill>
                  <a:srgbClr val="3EC0C3"/>
                </a:solidFill>
                <a:latin typeface="Poppins"/>
                <a:cs typeface="Poppins"/>
              </a:rPr>
              <a:t>Marché</a:t>
            </a:r>
            <a:endParaRPr sz="155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2024</a:t>
            </a:r>
            <a:r>
              <a:rPr dirty="0" sz="950" spc="-3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-</a:t>
            </a:r>
            <a:r>
              <a:rPr dirty="0" sz="950" spc="-3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spc="-20" b="1">
                <a:solidFill>
                  <a:srgbClr val="231F20"/>
                </a:solidFill>
                <a:latin typeface="Poppins SemiBold"/>
                <a:cs typeface="Poppins SemiBold"/>
              </a:rPr>
              <a:t>2025</a:t>
            </a:r>
            <a:endParaRPr sz="950">
              <a:latin typeface="Poppins SemiBold"/>
              <a:cs typeface="Poppins SemiBold"/>
            </a:endParaRPr>
          </a:p>
          <a:p>
            <a:pPr marL="107950" indent="-95250">
              <a:lnSpc>
                <a:spcPct val="100000"/>
              </a:lnSpc>
              <a:spcBef>
                <a:spcPts val="185"/>
              </a:spcBef>
              <a:buClr>
                <a:srgbClr val="3EC0C3"/>
              </a:buClr>
              <a:buFont typeface="Poppins SemiBold"/>
              <a:buChar char="&gt;"/>
              <a:tabLst>
                <a:tab pos="107950" algn="l"/>
              </a:tabLst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Agences</a:t>
            </a:r>
            <a:r>
              <a:rPr dirty="0" sz="950" spc="-4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comm’</a:t>
            </a:r>
            <a:r>
              <a:rPr dirty="0" sz="950" spc="-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(25)</a:t>
            </a:r>
            <a:endParaRPr sz="950">
              <a:latin typeface="Poppins"/>
              <a:cs typeface="Poppins"/>
            </a:endParaRPr>
          </a:p>
          <a:p>
            <a:pPr marL="107950" indent="-95250">
              <a:lnSpc>
                <a:spcPct val="100000"/>
              </a:lnSpc>
              <a:spcBef>
                <a:spcPts val="190"/>
              </a:spcBef>
              <a:buClr>
                <a:srgbClr val="3EC0C3"/>
              </a:buClr>
              <a:buFont typeface="Poppins SemiBold"/>
              <a:buChar char="&gt;"/>
              <a:tabLst>
                <a:tab pos="107950" algn="l"/>
              </a:tabLst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Clients</a:t>
            </a:r>
            <a:r>
              <a:rPr dirty="0" sz="95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CI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 (140)</a:t>
            </a:r>
            <a:endParaRPr sz="950">
              <a:latin typeface="Poppins"/>
              <a:cs typeface="Poppins"/>
            </a:endParaRPr>
          </a:p>
          <a:p>
            <a:pPr marL="107950" indent="-95250">
              <a:lnSpc>
                <a:spcPct val="100000"/>
              </a:lnSpc>
              <a:spcBef>
                <a:spcPts val="185"/>
              </a:spcBef>
              <a:buClr>
                <a:srgbClr val="3EC0C3"/>
              </a:buClr>
              <a:buFont typeface="Poppins SemiBold"/>
              <a:buChar char="&gt;"/>
              <a:tabLst>
                <a:tab pos="107950" algn="l"/>
              </a:tabLst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Clients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DELTA</a:t>
            </a:r>
            <a:r>
              <a:rPr dirty="0" sz="95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(…)</a:t>
            </a:r>
            <a:endParaRPr sz="950">
              <a:latin typeface="Poppins"/>
              <a:cs typeface="Poppins"/>
            </a:endParaRPr>
          </a:p>
          <a:p>
            <a:pPr marL="107950" indent="-95250">
              <a:lnSpc>
                <a:spcPct val="100000"/>
              </a:lnSpc>
              <a:spcBef>
                <a:spcPts val="190"/>
              </a:spcBef>
              <a:buClr>
                <a:srgbClr val="3EC0C3"/>
              </a:buClr>
              <a:buFont typeface="Poppins SemiBold"/>
              <a:buChar char="&gt;"/>
              <a:tabLst>
                <a:tab pos="107950" algn="l"/>
              </a:tabLst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Organisateurs</a:t>
            </a:r>
            <a:r>
              <a:rPr dirty="0" sz="950" spc="1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950" spc="1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salons</a:t>
            </a:r>
            <a:r>
              <a:rPr dirty="0" sz="950" spc="1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(12)</a:t>
            </a:r>
            <a:endParaRPr sz="950">
              <a:latin typeface="Poppins"/>
              <a:cs typeface="Poppins"/>
            </a:endParaRPr>
          </a:p>
          <a:p>
            <a:pPr marL="107314" marR="5080" indent="-95250">
              <a:lnSpc>
                <a:spcPct val="116500"/>
              </a:lnSpc>
              <a:buClr>
                <a:srgbClr val="3EC0C3"/>
              </a:buClr>
              <a:buFont typeface="Poppins SemiBold"/>
              <a:buChar char="&gt;"/>
              <a:tabLst>
                <a:tab pos="108585" algn="l"/>
              </a:tabLst>
            </a:pP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Lieux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 réception permanents 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ET 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	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éphémères</a:t>
            </a:r>
            <a:r>
              <a:rPr dirty="0" sz="950" spc="-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(40)</a:t>
            </a:r>
            <a:endParaRPr sz="950">
              <a:latin typeface="Poppins"/>
              <a:cs typeface="Poppin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816799" y="3931079"/>
            <a:ext cx="2126615" cy="70040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2026</a:t>
            </a:r>
            <a:r>
              <a:rPr dirty="0" sz="950" spc="-3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b="1">
                <a:solidFill>
                  <a:srgbClr val="231F20"/>
                </a:solidFill>
                <a:latin typeface="Poppins SemiBold"/>
                <a:cs typeface="Poppins SemiBold"/>
              </a:rPr>
              <a:t>&amp;</a:t>
            </a:r>
            <a:r>
              <a:rPr dirty="0" sz="950" spc="-3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950" spc="-50" b="1">
                <a:solidFill>
                  <a:srgbClr val="231F20"/>
                </a:solidFill>
                <a:latin typeface="Poppins SemiBold"/>
                <a:cs typeface="Poppins SemiBold"/>
              </a:rPr>
              <a:t>+</a:t>
            </a:r>
            <a:endParaRPr sz="950">
              <a:latin typeface="Poppins SemiBold"/>
              <a:cs typeface="Poppins SemiBold"/>
            </a:endParaRPr>
          </a:p>
          <a:p>
            <a:pPr marL="107314" marR="5080" indent="-95250">
              <a:lnSpc>
                <a:spcPct val="116500"/>
              </a:lnSpc>
              <a:buClr>
                <a:srgbClr val="3EC0C3"/>
              </a:buClr>
              <a:buFont typeface="Poppins SemiBold"/>
              <a:buChar char="&gt;"/>
              <a:tabLst>
                <a:tab pos="108585" algn="l"/>
              </a:tabLst>
            </a:pP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Prospects</a:t>
            </a:r>
            <a:r>
              <a:rPr dirty="0" sz="950" spc="-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même</a:t>
            </a:r>
            <a:r>
              <a:rPr dirty="0" sz="950" spc="-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organisation,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	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mais</a:t>
            </a:r>
            <a:r>
              <a:rPr dirty="0" sz="950" spc="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Départements</a:t>
            </a:r>
            <a:r>
              <a:rPr dirty="0" sz="950" spc="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limitrophes</a:t>
            </a:r>
            <a:r>
              <a:rPr dirty="0" sz="950" spc="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50">
                <a:solidFill>
                  <a:srgbClr val="231F20"/>
                </a:solidFill>
                <a:latin typeface="Poppins"/>
                <a:cs typeface="Poppins"/>
              </a:rPr>
              <a:t>+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 	Lyon</a:t>
            </a:r>
            <a:r>
              <a:rPr dirty="0" sz="950" spc="-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95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oppins"/>
                <a:cs typeface="Poppins"/>
              </a:rPr>
              <a:t>Paris</a:t>
            </a:r>
            <a:endParaRPr sz="950">
              <a:latin typeface="Poppins"/>
              <a:cs typeface="Poppins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678382" y="685765"/>
            <a:ext cx="7352665" cy="4434840"/>
            <a:chOff x="1678382" y="685765"/>
            <a:chExt cx="7352665" cy="4434840"/>
          </a:xfrm>
        </p:grpSpPr>
        <p:sp>
          <p:nvSpPr>
            <p:cNvPr id="14" name="object 14" descr=""/>
            <p:cNvSpPr/>
            <p:nvPr/>
          </p:nvSpPr>
          <p:spPr>
            <a:xfrm>
              <a:off x="7899247" y="3255906"/>
              <a:ext cx="271780" cy="280670"/>
            </a:xfrm>
            <a:custGeom>
              <a:avLst/>
              <a:gdLst/>
              <a:ahLst/>
              <a:cxnLst/>
              <a:rect l="l" t="t" r="r" b="b"/>
              <a:pathLst>
                <a:path w="271779" h="280670">
                  <a:moveTo>
                    <a:pt x="268617" y="0"/>
                  </a:moveTo>
                  <a:lnTo>
                    <a:pt x="0" y="1193"/>
                  </a:lnTo>
                  <a:lnTo>
                    <a:pt x="1816" y="9690"/>
                  </a:lnTo>
                  <a:lnTo>
                    <a:pt x="128143" y="280009"/>
                  </a:lnTo>
                  <a:lnTo>
                    <a:pt x="132473" y="280073"/>
                  </a:lnTo>
                  <a:lnTo>
                    <a:pt x="271348" y="4406"/>
                  </a:lnTo>
                  <a:lnTo>
                    <a:pt x="268617" y="0"/>
                  </a:lnTo>
                  <a:close/>
                </a:path>
              </a:pathLst>
            </a:custGeom>
            <a:solidFill>
              <a:srgbClr val="3EC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121354" y="2227206"/>
              <a:ext cx="271780" cy="280670"/>
            </a:xfrm>
            <a:custGeom>
              <a:avLst/>
              <a:gdLst/>
              <a:ahLst/>
              <a:cxnLst/>
              <a:rect l="l" t="t" r="r" b="b"/>
              <a:pathLst>
                <a:path w="271779" h="280669">
                  <a:moveTo>
                    <a:pt x="268617" y="0"/>
                  </a:moveTo>
                  <a:lnTo>
                    <a:pt x="0" y="1193"/>
                  </a:lnTo>
                  <a:lnTo>
                    <a:pt x="1816" y="9690"/>
                  </a:lnTo>
                  <a:lnTo>
                    <a:pt x="128143" y="280009"/>
                  </a:lnTo>
                  <a:lnTo>
                    <a:pt x="132473" y="280073"/>
                  </a:lnTo>
                  <a:lnTo>
                    <a:pt x="271348" y="4406"/>
                  </a:lnTo>
                  <a:lnTo>
                    <a:pt x="268617" y="0"/>
                  </a:lnTo>
                  <a:close/>
                </a:path>
              </a:pathLst>
            </a:custGeom>
            <a:solidFill>
              <a:srgbClr val="263C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864499" y="3115303"/>
              <a:ext cx="350520" cy="361315"/>
            </a:xfrm>
            <a:custGeom>
              <a:avLst/>
              <a:gdLst/>
              <a:ahLst/>
              <a:cxnLst/>
              <a:rect l="l" t="t" r="r" b="b"/>
              <a:pathLst>
                <a:path w="350520" h="361314">
                  <a:moveTo>
                    <a:pt x="346519" y="0"/>
                  </a:moveTo>
                  <a:lnTo>
                    <a:pt x="0" y="1536"/>
                  </a:lnTo>
                  <a:lnTo>
                    <a:pt x="2336" y="12496"/>
                  </a:lnTo>
                  <a:lnTo>
                    <a:pt x="165303" y="361213"/>
                  </a:lnTo>
                  <a:lnTo>
                    <a:pt x="170878" y="361289"/>
                  </a:lnTo>
                  <a:lnTo>
                    <a:pt x="350024" y="5676"/>
                  </a:lnTo>
                  <a:lnTo>
                    <a:pt x="346519" y="0"/>
                  </a:lnTo>
                  <a:close/>
                </a:path>
              </a:pathLst>
            </a:custGeom>
            <a:solidFill>
              <a:srgbClr val="3EC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086605" y="2086603"/>
              <a:ext cx="350520" cy="361315"/>
            </a:xfrm>
            <a:custGeom>
              <a:avLst/>
              <a:gdLst/>
              <a:ahLst/>
              <a:cxnLst/>
              <a:rect l="l" t="t" r="r" b="b"/>
              <a:pathLst>
                <a:path w="350520" h="361314">
                  <a:moveTo>
                    <a:pt x="346519" y="0"/>
                  </a:moveTo>
                  <a:lnTo>
                    <a:pt x="0" y="1536"/>
                  </a:lnTo>
                  <a:lnTo>
                    <a:pt x="2336" y="12496"/>
                  </a:lnTo>
                  <a:lnTo>
                    <a:pt x="165303" y="361213"/>
                  </a:lnTo>
                  <a:lnTo>
                    <a:pt x="170878" y="361289"/>
                  </a:lnTo>
                  <a:lnTo>
                    <a:pt x="350024" y="5676"/>
                  </a:lnTo>
                  <a:lnTo>
                    <a:pt x="346519" y="0"/>
                  </a:lnTo>
                  <a:close/>
                </a:path>
              </a:pathLst>
            </a:custGeom>
            <a:solidFill>
              <a:srgbClr val="263C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9224" y="2743183"/>
              <a:ext cx="197446" cy="20370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71332" y="1714483"/>
              <a:ext cx="197446" cy="20370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27985" y="3095632"/>
              <a:ext cx="102806" cy="10604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50092" y="2066932"/>
              <a:ext cx="102806" cy="10604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14500" y="2945459"/>
              <a:ext cx="110502" cy="11388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36607" y="1916758"/>
              <a:ext cx="110502" cy="113880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6629400" y="3086061"/>
              <a:ext cx="1074420" cy="1089025"/>
            </a:xfrm>
            <a:custGeom>
              <a:avLst/>
              <a:gdLst/>
              <a:ahLst/>
              <a:cxnLst/>
              <a:rect l="l" t="t" r="r" b="b"/>
              <a:pathLst>
                <a:path w="1074420" h="1089025">
                  <a:moveTo>
                    <a:pt x="477735" y="521716"/>
                  </a:moveTo>
                  <a:lnTo>
                    <a:pt x="476326" y="516178"/>
                  </a:lnTo>
                  <a:lnTo>
                    <a:pt x="471995" y="512457"/>
                  </a:lnTo>
                  <a:lnTo>
                    <a:pt x="465061" y="511111"/>
                  </a:lnTo>
                  <a:lnTo>
                    <a:pt x="0" y="513168"/>
                  </a:lnTo>
                  <a:lnTo>
                    <a:pt x="3213" y="528218"/>
                  </a:lnTo>
                  <a:lnTo>
                    <a:pt x="86118" y="705624"/>
                  </a:lnTo>
                  <a:lnTo>
                    <a:pt x="47726" y="705789"/>
                  </a:lnTo>
                  <a:lnTo>
                    <a:pt x="50215" y="717461"/>
                  </a:lnTo>
                  <a:lnTo>
                    <a:pt x="223710" y="1088694"/>
                  </a:lnTo>
                  <a:lnTo>
                    <a:pt x="229641" y="1088783"/>
                  </a:lnTo>
                  <a:lnTo>
                    <a:pt x="420370" y="710196"/>
                  </a:lnTo>
                  <a:lnTo>
                    <a:pt x="416623" y="704164"/>
                  </a:lnTo>
                  <a:lnTo>
                    <a:pt x="387286" y="704303"/>
                  </a:lnTo>
                  <a:lnTo>
                    <a:pt x="475843" y="528510"/>
                  </a:lnTo>
                  <a:lnTo>
                    <a:pt x="477735" y="521716"/>
                  </a:lnTo>
                  <a:close/>
                </a:path>
                <a:path w="1074420" h="1089025">
                  <a:moveTo>
                    <a:pt x="1074166" y="6045"/>
                  </a:moveTo>
                  <a:lnTo>
                    <a:pt x="1070432" y="0"/>
                  </a:lnTo>
                  <a:lnTo>
                    <a:pt x="803021" y="1193"/>
                  </a:lnTo>
                  <a:lnTo>
                    <a:pt x="804837" y="9728"/>
                  </a:lnTo>
                  <a:lnTo>
                    <a:pt x="930694" y="279679"/>
                  </a:lnTo>
                  <a:lnTo>
                    <a:pt x="936612" y="279768"/>
                  </a:lnTo>
                  <a:lnTo>
                    <a:pt x="1074166" y="6045"/>
                  </a:lnTo>
                  <a:close/>
                </a:path>
              </a:pathLst>
            </a:custGeom>
            <a:solidFill>
              <a:srgbClr val="9BC1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89903" y="3570113"/>
              <a:ext cx="141185" cy="14561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72740" y="3363864"/>
              <a:ext cx="151752" cy="156400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7381443" y="685774"/>
              <a:ext cx="1069340" cy="1083945"/>
            </a:xfrm>
            <a:custGeom>
              <a:avLst/>
              <a:gdLst/>
              <a:ahLst/>
              <a:cxnLst/>
              <a:rect l="l" t="t" r="r" b="b"/>
              <a:pathLst>
                <a:path w="1069340" h="1083945">
                  <a:moveTo>
                    <a:pt x="269836" y="1181"/>
                  </a:moveTo>
                  <a:lnTo>
                    <a:pt x="3733" y="0"/>
                  </a:lnTo>
                  <a:lnTo>
                    <a:pt x="0" y="6019"/>
                  </a:lnTo>
                  <a:lnTo>
                    <a:pt x="136893" y="278396"/>
                  </a:lnTo>
                  <a:lnTo>
                    <a:pt x="142786" y="278307"/>
                  </a:lnTo>
                  <a:lnTo>
                    <a:pt x="268020" y="9677"/>
                  </a:lnTo>
                  <a:lnTo>
                    <a:pt x="269836" y="1181"/>
                  </a:lnTo>
                  <a:close/>
                </a:path>
                <a:path w="1069340" h="1083945">
                  <a:moveTo>
                    <a:pt x="1068920" y="510654"/>
                  </a:moveTo>
                  <a:lnTo>
                    <a:pt x="606132" y="508596"/>
                  </a:lnTo>
                  <a:lnTo>
                    <a:pt x="599224" y="509930"/>
                  </a:lnTo>
                  <a:lnTo>
                    <a:pt x="594906" y="513638"/>
                  </a:lnTo>
                  <a:lnTo>
                    <a:pt x="593521" y="519150"/>
                  </a:lnTo>
                  <a:lnTo>
                    <a:pt x="595401" y="525919"/>
                  </a:lnTo>
                  <a:lnTo>
                    <a:pt x="683514" y="700836"/>
                  </a:lnTo>
                  <a:lnTo>
                    <a:pt x="654329" y="700697"/>
                  </a:lnTo>
                  <a:lnTo>
                    <a:pt x="650608" y="706704"/>
                  </a:lnTo>
                  <a:lnTo>
                    <a:pt x="840397" y="1083437"/>
                  </a:lnTo>
                  <a:lnTo>
                    <a:pt x="846302" y="1083348"/>
                  </a:lnTo>
                  <a:lnTo>
                    <a:pt x="1018946" y="713930"/>
                  </a:lnTo>
                  <a:lnTo>
                    <a:pt x="1021422" y="702322"/>
                  </a:lnTo>
                  <a:lnTo>
                    <a:pt x="983221" y="702157"/>
                  </a:lnTo>
                  <a:lnTo>
                    <a:pt x="1065720" y="525627"/>
                  </a:lnTo>
                  <a:lnTo>
                    <a:pt x="1068920" y="510654"/>
                  </a:lnTo>
                  <a:close/>
                </a:path>
              </a:pathLst>
            </a:custGeom>
            <a:solidFill>
              <a:srgbClr val="3DB98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56516" y="1167443"/>
              <a:ext cx="140487" cy="14490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57696" y="962202"/>
              <a:ext cx="151015" cy="155625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8277111" y="4627956"/>
              <a:ext cx="410209" cy="492759"/>
            </a:xfrm>
            <a:custGeom>
              <a:avLst/>
              <a:gdLst/>
              <a:ahLst/>
              <a:cxnLst/>
              <a:rect l="l" t="t" r="r" b="b"/>
              <a:pathLst>
                <a:path w="410209" h="492760">
                  <a:moveTo>
                    <a:pt x="409689" y="1790"/>
                  </a:moveTo>
                  <a:lnTo>
                    <a:pt x="4114" y="0"/>
                  </a:lnTo>
                  <a:lnTo>
                    <a:pt x="0" y="6629"/>
                  </a:lnTo>
                  <a:lnTo>
                    <a:pt x="79603" y="164668"/>
                  </a:lnTo>
                  <a:lnTo>
                    <a:pt x="54610" y="164553"/>
                  </a:lnTo>
                  <a:lnTo>
                    <a:pt x="51422" y="169710"/>
                  </a:lnTo>
                  <a:lnTo>
                    <a:pt x="213956" y="492353"/>
                  </a:lnTo>
                  <a:lnTo>
                    <a:pt x="219024" y="492277"/>
                  </a:lnTo>
                  <a:lnTo>
                    <a:pt x="366877" y="175895"/>
                  </a:lnTo>
                  <a:lnTo>
                    <a:pt x="368998" y="165950"/>
                  </a:lnTo>
                  <a:lnTo>
                    <a:pt x="336283" y="165811"/>
                  </a:lnTo>
                  <a:lnTo>
                    <a:pt x="406946" y="14617"/>
                  </a:lnTo>
                  <a:lnTo>
                    <a:pt x="409689" y="17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71338" y="4192395"/>
              <a:ext cx="231089" cy="23842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21755" y="4604927"/>
              <a:ext cx="120332" cy="12410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64851" y="4429153"/>
              <a:ext cx="129336" cy="13328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22054" y="1855777"/>
              <a:ext cx="188925" cy="107657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3851986" y="1799437"/>
              <a:ext cx="329565" cy="367665"/>
            </a:xfrm>
            <a:custGeom>
              <a:avLst/>
              <a:gdLst/>
              <a:ahLst/>
              <a:cxnLst/>
              <a:rect l="l" t="t" r="r" b="b"/>
              <a:pathLst>
                <a:path w="329564" h="367664">
                  <a:moveTo>
                    <a:pt x="313982" y="275297"/>
                  </a:moveTo>
                  <a:lnTo>
                    <a:pt x="311505" y="272821"/>
                  </a:lnTo>
                  <a:lnTo>
                    <a:pt x="264274" y="272821"/>
                  </a:lnTo>
                  <a:lnTo>
                    <a:pt x="264274" y="283870"/>
                  </a:lnTo>
                  <a:lnTo>
                    <a:pt x="264274" y="296862"/>
                  </a:lnTo>
                  <a:lnTo>
                    <a:pt x="263601" y="297535"/>
                  </a:lnTo>
                  <a:lnTo>
                    <a:pt x="65443" y="297535"/>
                  </a:lnTo>
                  <a:lnTo>
                    <a:pt x="64770" y="296862"/>
                  </a:lnTo>
                  <a:lnTo>
                    <a:pt x="64770" y="283870"/>
                  </a:lnTo>
                  <a:lnTo>
                    <a:pt x="264274" y="283870"/>
                  </a:lnTo>
                  <a:lnTo>
                    <a:pt x="264274" y="272821"/>
                  </a:lnTo>
                  <a:lnTo>
                    <a:pt x="13106" y="272821"/>
                  </a:lnTo>
                  <a:lnTo>
                    <a:pt x="11049" y="270764"/>
                  </a:lnTo>
                  <a:lnTo>
                    <a:pt x="11049" y="37820"/>
                  </a:lnTo>
                  <a:lnTo>
                    <a:pt x="13106" y="35775"/>
                  </a:lnTo>
                  <a:lnTo>
                    <a:pt x="44716" y="35775"/>
                  </a:lnTo>
                  <a:lnTo>
                    <a:pt x="47193" y="33299"/>
                  </a:lnTo>
                  <a:lnTo>
                    <a:pt x="47193" y="27190"/>
                  </a:lnTo>
                  <a:lnTo>
                    <a:pt x="44716" y="24726"/>
                  </a:lnTo>
                  <a:lnTo>
                    <a:pt x="7010" y="24726"/>
                  </a:lnTo>
                  <a:lnTo>
                    <a:pt x="0" y="31737"/>
                  </a:lnTo>
                  <a:lnTo>
                    <a:pt x="0" y="276860"/>
                  </a:lnTo>
                  <a:lnTo>
                    <a:pt x="7010" y="283870"/>
                  </a:lnTo>
                  <a:lnTo>
                    <a:pt x="53721" y="283870"/>
                  </a:lnTo>
                  <a:lnTo>
                    <a:pt x="53733" y="302958"/>
                  </a:lnTo>
                  <a:lnTo>
                    <a:pt x="59347" y="308584"/>
                  </a:lnTo>
                  <a:lnTo>
                    <a:pt x="121577" y="308584"/>
                  </a:lnTo>
                  <a:lnTo>
                    <a:pt x="94157" y="362115"/>
                  </a:lnTo>
                  <a:lnTo>
                    <a:pt x="95224" y="365442"/>
                  </a:lnTo>
                  <a:lnTo>
                    <a:pt x="98742" y="367258"/>
                  </a:lnTo>
                  <a:lnTo>
                    <a:pt x="99606" y="367449"/>
                  </a:lnTo>
                  <a:lnTo>
                    <a:pt x="102463" y="367449"/>
                  </a:lnTo>
                  <a:lnTo>
                    <a:pt x="104394" y="366356"/>
                  </a:lnTo>
                  <a:lnTo>
                    <a:pt x="133985" y="308584"/>
                  </a:lnTo>
                  <a:lnTo>
                    <a:pt x="195059" y="308584"/>
                  </a:lnTo>
                  <a:lnTo>
                    <a:pt x="224650" y="366356"/>
                  </a:lnTo>
                  <a:lnTo>
                    <a:pt x="226580" y="367449"/>
                  </a:lnTo>
                  <a:lnTo>
                    <a:pt x="229438" y="367449"/>
                  </a:lnTo>
                  <a:lnTo>
                    <a:pt x="230251" y="367258"/>
                  </a:lnTo>
                  <a:lnTo>
                    <a:pt x="233819" y="365442"/>
                  </a:lnTo>
                  <a:lnTo>
                    <a:pt x="234886" y="362115"/>
                  </a:lnTo>
                  <a:lnTo>
                    <a:pt x="207467" y="308584"/>
                  </a:lnTo>
                  <a:lnTo>
                    <a:pt x="269684" y="308584"/>
                  </a:lnTo>
                  <a:lnTo>
                    <a:pt x="275323" y="302958"/>
                  </a:lnTo>
                  <a:lnTo>
                    <a:pt x="275323" y="297535"/>
                  </a:lnTo>
                  <a:lnTo>
                    <a:pt x="275323" y="283870"/>
                  </a:lnTo>
                  <a:lnTo>
                    <a:pt x="311505" y="283870"/>
                  </a:lnTo>
                  <a:lnTo>
                    <a:pt x="313982" y="281393"/>
                  </a:lnTo>
                  <a:lnTo>
                    <a:pt x="313982" y="275297"/>
                  </a:lnTo>
                  <a:close/>
                </a:path>
                <a:path w="329564" h="367664">
                  <a:moveTo>
                    <a:pt x="329031" y="31724"/>
                  </a:moveTo>
                  <a:lnTo>
                    <a:pt x="322033" y="24714"/>
                  </a:lnTo>
                  <a:lnTo>
                    <a:pt x="195186" y="24714"/>
                  </a:lnTo>
                  <a:lnTo>
                    <a:pt x="195186" y="11049"/>
                  </a:lnTo>
                  <a:lnTo>
                    <a:pt x="195186" y="6210"/>
                  </a:lnTo>
                  <a:lnTo>
                    <a:pt x="188963" y="0"/>
                  </a:lnTo>
                  <a:lnTo>
                    <a:pt x="184137" y="0"/>
                  </a:lnTo>
                  <a:lnTo>
                    <a:pt x="184137" y="12306"/>
                  </a:lnTo>
                  <a:lnTo>
                    <a:pt x="184137" y="24714"/>
                  </a:lnTo>
                  <a:lnTo>
                    <a:pt x="144907" y="24714"/>
                  </a:lnTo>
                  <a:lnTo>
                    <a:pt x="144907" y="12306"/>
                  </a:lnTo>
                  <a:lnTo>
                    <a:pt x="146177" y="11049"/>
                  </a:lnTo>
                  <a:lnTo>
                    <a:pt x="182867" y="11049"/>
                  </a:lnTo>
                  <a:lnTo>
                    <a:pt x="184137" y="12306"/>
                  </a:lnTo>
                  <a:lnTo>
                    <a:pt x="184137" y="0"/>
                  </a:lnTo>
                  <a:lnTo>
                    <a:pt x="140081" y="0"/>
                  </a:lnTo>
                  <a:lnTo>
                    <a:pt x="133858" y="6210"/>
                  </a:lnTo>
                  <a:lnTo>
                    <a:pt x="133858" y="24714"/>
                  </a:lnTo>
                  <a:lnTo>
                    <a:pt x="60718" y="24714"/>
                  </a:lnTo>
                  <a:lnTo>
                    <a:pt x="58242" y="27190"/>
                  </a:lnTo>
                  <a:lnTo>
                    <a:pt x="58242" y="33286"/>
                  </a:lnTo>
                  <a:lnTo>
                    <a:pt x="60718" y="35763"/>
                  </a:lnTo>
                  <a:lnTo>
                    <a:pt x="315937" y="35763"/>
                  </a:lnTo>
                  <a:lnTo>
                    <a:pt x="317995" y="37820"/>
                  </a:lnTo>
                  <a:lnTo>
                    <a:pt x="317995" y="95910"/>
                  </a:lnTo>
                  <a:lnTo>
                    <a:pt x="320459" y="98386"/>
                  </a:lnTo>
                  <a:lnTo>
                    <a:pt x="326567" y="98386"/>
                  </a:lnTo>
                  <a:lnTo>
                    <a:pt x="329031" y="95910"/>
                  </a:lnTo>
                  <a:lnTo>
                    <a:pt x="329031" y="31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23737" y="1901551"/>
              <a:ext cx="305363" cy="207387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1785289" y="1889992"/>
              <a:ext cx="295910" cy="12700"/>
            </a:xfrm>
            <a:custGeom>
              <a:avLst/>
              <a:gdLst/>
              <a:ahLst/>
              <a:cxnLst/>
              <a:rect l="l" t="t" r="r" b="b"/>
              <a:pathLst>
                <a:path w="295910" h="12700">
                  <a:moveTo>
                    <a:pt x="292735" y="0"/>
                  </a:moveTo>
                  <a:lnTo>
                    <a:pt x="2819" y="0"/>
                  </a:lnTo>
                  <a:lnTo>
                    <a:pt x="0" y="2806"/>
                  </a:lnTo>
                  <a:lnTo>
                    <a:pt x="0" y="9753"/>
                  </a:lnTo>
                  <a:lnTo>
                    <a:pt x="2819" y="12573"/>
                  </a:lnTo>
                  <a:lnTo>
                    <a:pt x="6286" y="12573"/>
                  </a:lnTo>
                  <a:lnTo>
                    <a:pt x="292735" y="12573"/>
                  </a:lnTo>
                  <a:lnTo>
                    <a:pt x="295554" y="9753"/>
                  </a:lnTo>
                  <a:lnTo>
                    <a:pt x="295554" y="2806"/>
                  </a:lnTo>
                  <a:lnTo>
                    <a:pt x="2927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78387" y="1852260"/>
              <a:ext cx="94322" cy="88036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1678381" y="1877415"/>
              <a:ext cx="402590" cy="2291715"/>
            </a:xfrm>
            <a:custGeom>
              <a:avLst/>
              <a:gdLst/>
              <a:ahLst/>
              <a:cxnLst/>
              <a:rect l="l" t="t" r="r" b="b"/>
              <a:pathLst>
                <a:path w="402589" h="2291715">
                  <a:moveTo>
                    <a:pt x="69176" y="2819"/>
                  </a:moveTo>
                  <a:lnTo>
                    <a:pt x="66357" y="0"/>
                  </a:lnTo>
                  <a:lnTo>
                    <a:pt x="59410" y="0"/>
                  </a:lnTo>
                  <a:lnTo>
                    <a:pt x="56603" y="2819"/>
                  </a:lnTo>
                  <a:lnTo>
                    <a:pt x="56603" y="34912"/>
                  </a:lnTo>
                  <a:lnTo>
                    <a:pt x="59410" y="37731"/>
                  </a:lnTo>
                  <a:lnTo>
                    <a:pt x="66357" y="37731"/>
                  </a:lnTo>
                  <a:lnTo>
                    <a:pt x="69176" y="34912"/>
                  </a:lnTo>
                  <a:lnTo>
                    <a:pt x="69176" y="31445"/>
                  </a:lnTo>
                  <a:lnTo>
                    <a:pt x="69176" y="2819"/>
                  </a:lnTo>
                  <a:close/>
                </a:path>
                <a:path w="402589" h="2291715">
                  <a:moveTo>
                    <a:pt x="207518" y="216623"/>
                  </a:moveTo>
                  <a:lnTo>
                    <a:pt x="204698" y="213804"/>
                  </a:lnTo>
                  <a:lnTo>
                    <a:pt x="197751" y="213804"/>
                  </a:lnTo>
                  <a:lnTo>
                    <a:pt x="194945" y="216623"/>
                  </a:lnTo>
                  <a:lnTo>
                    <a:pt x="194945" y="248716"/>
                  </a:lnTo>
                  <a:lnTo>
                    <a:pt x="197751" y="251536"/>
                  </a:lnTo>
                  <a:lnTo>
                    <a:pt x="204698" y="251536"/>
                  </a:lnTo>
                  <a:lnTo>
                    <a:pt x="207518" y="248716"/>
                  </a:lnTo>
                  <a:lnTo>
                    <a:pt x="207518" y="245249"/>
                  </a:lnTo>
                  <a:lnTo>
                    <a:pt x="207518" y="216623"/>
                  </a:lnTo>
                  <a:close/>
                </a:path>
                <a:path w="402589" h="2291715">
                  <a:moveTo>
                    <a:pt x="210896" y="2062899"/>
                  </a:moveTo>
                  <a:lnTo>
                    <a:pt x="192595" y="2037308"/>
                  </a:lnTo>
                  <a:lnTo>
                    <a:pt x="192595" y="2057857"/>
                  </a:lnTo>
                  <a:lnTo>
                    <a:pt x="192595" y="2067941"/>
                  </a:lnTo>
                  <a:lnTo>
                    <a:pt x="188493" y="2072043"/>
                  </a:lnTo>
                  <a:lnTo>
                    <a:pt x="178396" y="2072043"/>
                  </a:lnTo>
                  <a:lnTo>
                    <a:pt x="174294" y="2067941"/>
                  </a:lnTo>
                  <a:lnTo>
                    <a:pt x="174294" y="2057857"/>
                  </a:lnTo>
                  <a:lnTo>
                    <a:pt x="178396" y="2053755"/>
                  </a:lnTo>
                  <a:lnTo>
                    <a:pt x="188493" y="2053755"/>
                  </a:lnTo>
                  <a:lnTo>
                    <a:pt x="192595" y="2057857"/>
                  </a:lnTo>
                  <a:lnTo>
                    <a:pt x="192595" y="2037308"/>
                  </a:lnTo>
                  <a:lnTo>
                    <a:pt x="155994" y="2062899"/>
                  </a:lnTo>
                  <a:lnTo>
                    <a:pt x="158165" y="2073579"/>
                  </a:lnTo>
                  <a:lnTo>
                    <a:pt x="164045" y="2082304"/>
                  </a:lnTo>
                  <a:lnTo>
                    <a:pt x="172783" y="2088184"/>
                  </a:lnTo>
                  <a:lnTo>
                    <a:pt x="183451" y="2090343"/>
                  </a:lnTo>
                  <a:lnTo>
                    <a:pt x="194132" y="2088184"/>
                  </a:lnTo>
                  <a:lnTo>
                    <a:pt x="202857" y="2082304"/>
                  </a:lnTo>
                  <a:lnTo>
                    <a:pt x="208737" y="2073579"/>
                  </a:lnTo>
                  <a:lnTo>
                    <a:pt x="209054" y="2072043"/>
                  </a:lnTo>
                  <a:lnTo>
                    <a:pt x="210896" y="2062899"/>
                  </a:lnTo>
                  <a:close/>
                </a:path>
                <a:path w="402589" h="2291715">
                  <a:moveTo>
                    <a:pt x="232676" y="220103"/>
                  </a:moveTo>
                  <a:lnTo>
                    <a:pt x="230200" y="207873"/>
                  </a:lnTo>
                  <a:lnTo>
                    <a:pt x="223443" y="197878"/>
                  </a:lnTo>
                  <a:lnTo>
                    <a:pt x="213448" y="191135"/>
                  </a:lnTo>
                  <a:lnTo>
                    <a:pt x="201231" y="188658"/>
                  </a:lnTo>
                  <a:lnTo>
                    <a:pt x="193065" y="189750"/>
                  </a:lnTo>
                  <a:lnTo>
                    <a:pt x="185559" y="192874"/>
                  </a:lnTo>
                  <a:lnTo>
                    <a:pt x="179095" y="197815"/>
                  </a:lnTo>
                  <a:lnTo>
                    <a:pt x="174040" y="204355"/>
                  </a:lnTo>
                  <a:lnTo>
                    <a:pt x="172288" y="207365"/>
                  </a:lnTo>
                  <a:lnTo>
                    <a:pt x="173304" y="211213"/>
                  </a:lnTo>
                  <a:lnTo>
                    <a:pt x="179311" y="214706"/>
                  </a:lnTo>
                  <a:lnTo>
                    <a:pt x="183159" y="213690"/>
                  </a:lnTo>
                  <a:lnTo>
                    <a:pt x="188302" y="204851"/>
                  </a:lnTo>
                  <a:lnTo>
                    <a:pt x="194551" y="201231"/>
                  </a:lnTo>
                  <a:lnTo>
                    <a:pt x="201231" y="201231"/>
                  </a:lnTo>
                  <a:lnTo>
                    <a:pt x="208559" y="202717"/>
                  </a:lnTo>
                  <a:lnTo>
                    <a:pt x="214553" y="206768"/>
                  </a:lnTo>
                  <a:lnTo>
                    <a:pt x="218605" y="212763"/>
                  </a:lnTo>
                  <a:lnTo>
                    <a:pt x="220091" y="220103"/>
                  </a:lnTo>
                  <a:lnTo>
                    <a:pt x="220091" y="245249"/>
                  </a:lnTo>
                  <a:lnTo>
                    <a:pt x="218605" y="252577"/>
                  </a:lnTo>
                  <a:lnTo>
                    <a:pt x="214553" y="258584"/>
                  </a:lnTo>
                  <a:lnTo>
                    <a:pt x="208559" y="262636"/>
                  </a:lnTo>
                  <a:lnTo>
                    <a:pt x="201231" y="264121"/>
                  </a:lnTo>
                  <a:lnTo>
                    <a:pt x="193890" y="262636"/>
                  </a:lnTo>
                  <a:lnTo>
                    <a:pt x="187896" y="258584"/>
                  </a:lnTo>
                  <a:lnTo>
                    <a:pt x="183845" y="252577"/>
                  </a:lnTo>
                  <a:lnTo>
                    <a:pt x="182372" y="245249"/>
                  </a:lnTo>
                  <a:lnTo>
                    <a:pt x="182372" y="229209"/>
                  </a:lnTo>
                  <a:lnTo>
                    <a:pt x="179552" y="226390"/>
                  </a:lnTo>
                  <a:lnTo>
                    <a:pt x="2819" y="226390"/>
                  </a:lnTo>
                  <a:lnTo>
                    <a:pt x="0" y="229209"/>
                  </a:lnTo>
                  <a:lnTo>
                    <a:pt x="0" y="236143"/>
                  </a:lnTo>
                  <a:lnTo>
                    <a:pt x="2819" y="238963"/>
                  </a:lnTo>
                  <a:lnTo>
                    <a:pt x="169786" y="238963"/>
                  </a:lnTo>
                  <a:lnTo>
                    <a:pt x="169786" y="245249"/>
                  </a:lnTo>
                  <a:lnTo>
                    <a:pt x="172262" y="257467"/>
                  </a:lnTo>
                  <a:lnTo>
                    <a:pt x="179006" y="267474"/>
                  </a:lnTo>
                  <a:lnTo>
                    <a:pt x="189001" y="274218"/>
                  </a:lnTo>
                  <a:lnTo>
                    <a:pt x="201231" y="276694"/>
                  </a:lnTo>
                  <a:lnTo>
                    <a:pt x="213448" y="274218"/>
                  </a:lnTo>
                  <a:lnTo>
                    <a:pt x="223443" y="267474"/>
                  </a:lnTo>
                  <a:lnTo>
                    <a:pt x="230200" y="257467"/>
                  </a:lnTo>
                  <a:lnTo>
                    <a:pt x="232676" y="245249"/>
                  </a:lnTo>
                  <a:lnTo>
                    <a:pt x="232676" y="220103"/>
                  </a:lnTo>
                  <a:close/>
                </a:path>
                <a:path w="402589" h="2291715">
                  <a:moveTo>
                    <a:pt x="333286" y="109715"/>
                  </a:moveTo>
                  <a:lnTo>
                    <a:pt x="330466" y="106895"/>
                  </a:lnTo>
                  <a:lnTo>
                    <a:pt x="323519" y="106895"/>
                  </a:lnTo>
                  <a:lnTo>
                    <a:pt x="320713" y="109715"/>
                  </a:lnTo>
                  <a:lnTo>
                    <a:pt x="320713" y="141808"/>
                  </a:lnTo>
                  <a:lnTo>
                    <a:pt x="323519" y="144627"/>
                  </a:lnTo>
                  <a:lnTo>
                    <a:pt x="330466" y="144627"/>
                  </a:lnTo>
                  <a:lnTo>
                    <a:pt x="333286" y="141808"/>
                  </a:lnTo>
                  <a:lnTo>
                    <a:pt x="333286" y="138341"/>
                  </a:lnTo>
                  <a:lnTo>
                    <a:pt x="333286" y="109715"/>
                  </a:lnTo>
                  <a:close/>
                </a:path>
                <a:path w="402589" h="2291715">
                  <a:moveTo>
                    <a:pt x="340855" y="2284895"/>
                  </a:moveTo>
                  <a:lnTo>
                    <a:pt x="335876" y="2273312"/>
                  </a:lnTo>
                  <a:lnTo>
                    <a:pt x="323138" y="2243594"/>
                  </a:lnTo>
                  <a:lnTo>
                    <a:pt x="315976" y="2226894"/>
                  </a:lnTo>
                  <a:lnTo>
                    <a:pt x="315976" y="2273312"/>
                  </a:lnTo>
                  <a:lnTo>
                    <a:pt x="246024" y="2273312"/>
                  </a:lnTo>
                  <a:lnTo>
                    <a:pt x="303237" y="2243594"/>
                  </a:lnTo>
                  <a:lnTo>
                    <a:pt x="315976" y="2273312"/>
                  </a:lnTo>
                  <a:lnTo>
                    <a:pt x="315976" y="2226894"/>
                  </a:lnTo>
                  <a:lnTo>
                    <a:pt x="296011" y="2180310"/>
                  </a:lnTo>
                  <a:lnTo>
                    <a:pt x="296011" y="2226729"/>
                  </a:lnTo>
                  <a:lnTo>
                    <a:pt x="206362" y="2273312"/>
                  </a:lnTo>
                  <a:lnTo>
                    <a:pt x="187210" y="2273312"/>
                  </a:lnTo>
                  <a:lnTo>
                    <a:pt x="186639" y="2272728"/>
                  </a:lnTo>
                  <a:lnTo>
                    <a:pt x="161366" y="2247455"/>
                  </a:lnTo>
                  <a:lnTo>
                    <a:pt x="161366" y="2273312"/>
                  </a:lnTo>
                  <a:lnTo>
                    <a:pt x="50939" y="2273312"/>
                  </a:lnTo>
                  <a:lnTo>
                    <a:pt x="59143" y="2254173"/>
                  </a:lnTo>
                  <a:lnTo>
                    <a:pt x="110591" y="2227834"/>
                  </a:lnTo>
                  <a:lnTo>
                    <a:pt x="114096" y="2226043"/>
                  </a:lnTo>
                  <a:lnTo>
                    <a:pt x="161366" y="2273312"/>
                  </a:lnTo>
                  <a:lnTo>
                    <a:pt x="161366" y="2247455"/>
                  </a:lnTo>
                  <a:lnTo>
                    <a:pt x="139954" y="2226043"/>
                  </a:lnTo>
                  <a:lnTo>
                    <a:pt x="131203" y="2217293"/>
                  </a:lnTo>
                  <a:lnTo>
                    <a:pt x="164338" y="2200338"/>
                  </a:lnTo>
                  <a:lnTo>
                    <a:pt x="171081" y="2208949"/>
                  </a:lnTo>
                  <a:lnTo>
                    <a:pt x="180200" y="2219477"/>
                  </a:lnTo>
                  <a:lnTo>
                    <a:pt x="186702" y="2219477"/>
                  </a:lnTo>
                  <a:lnTo>
                    <a:pt x="215353" y="2183346"/>
                  </a:lnTo>
                  <a:lnTo>
                    <a:pt x="228917" y="2163534"/>
                  </a:lnTo>
                  <a:lnTo>
                    <a:pt x="268922" y="2163534"/>
                  </a:lnTo>
                  <a:lnTo>
                    <a:pt x="296011" y="2226729"/>
                  </a:lnTo>
                  <a:lnTo>
                    <a:pt x="296011" y="2180310"/>
                  </a:lnTo>
                  <a:lnTo>
                    <a:pt x="288823" y="2163534"/>
                  </a:lnTo>
                  <a:lnTo>
                    <a:pt x="281927" y="2147417"/>
                  </a:lnTo>
                  <a:lnTo>
                    <a:pt x="278612" y="2145233"/>
                  </a:lnTo>
                  <a:lnTo>
                    <a:pt x="240093" y="2145233"/>
                  </a:lnTo>
                  <a:lnTo>
                    <a:pt x="250063" y="2126361"/>
                  </a:lnTo>
                  <a:lnTo>
                    <a:pt x="258241" y="2107146"/>
                  </a:lnTo>
                  <a:lnTo>
                    <a:pt x="263766" y="2088210"/>
                  </a:lnTo>
                  <a:lnTo>
                    <a:pt x="265811" y="2070214"/>
                  </a:lnTo>
                  <a:lnTo>
                    <a:pt x="258724" y="2031149"/>
                  </a:lnTo>
                  <a:lnTo>
                    <a:pt x="247510" y="2014321"/>
                  </a:lnTo>
                  <a:lnTo>
                    <a:pt x="247510" y="2070214"/>
                  </a:lnTo>
                  <a:lnTo>
                    <a:pt x="240004" y="2103983"/>
                  </a:lnTo>
                  <a:lnTo>
                    <a:pt x="222173" y="2139734"/>
                  </a:lnTo>
                  <a:lnTo>
                    <a:pt x="200990" y="2171903"/>
                  </a:lnTo>
                  <a:lnTo>
                    <a:pt x="183464" y="2194928"/>
                  </a:lnTo>
                  <a:lnTo>
                    <a:pt x="165925" y="2171903"/>
                  </a:lnTo>
                  <a:lnTo>
                    <a:pt x="160413" y="2163534"/>
                  </a:lnTo>
                  <a:lnTo>
                    <a:pt x="153136" y="2152485"/>
                  </a:lnTo>
                  <a:lnTo>
                    <a:pt x="153136" y="2185517"/>
                  </a:lnTo>
                  <a:lnTo>
                    <a:pt x="70434" y="2227834"/>
                  </a:lnTo>
                  <a:lnTo>
                    <a:pt x="97993" y="2163534"/>
                  </a:lnTo>
                  <a:lnTo>
                    <a:pt x="137985" y="2163534"/>
                  </a:lnTo>
                  <a:lnTo>
                    <a:pt x="141846" y="2169388"/>
                  </a:lnTo>
                  <a:lnTo>
                    <a:pt x="145681" y="2175027"/>
                  </a:lnTo>
                  <a:lnTo>
                    <a:pt x="149453" y="2180412"/>
                  </a:lnTo>
                  <a:lnTo>
                    <a:pt x="153136" y="2185517"/>
                  </a:lnTo>
                  <a:lnTo>
                    <a:pt x="153136" y="2152485"/>
                  </a:lnTo>
                  <a:lnTo>
                    <a:pt x="144741" y="2139734"/>
                  </a:lnTo>
                  <a:lnTo>
                    <a:pt x="126898" y="2103983"/>
                  </a:lnTo>
                  <a:lnTo>
                    <a:pt x="119405" y="2070214"/>
                  </a:lnTo>
                  <a:lnTo>
                    <a:pt x="124904" y="2038388"/>
                  </a:lnTo>
                  <a:lnTo>
                    <a:pt x="129590" y="2031149"/>
                  </a:lnTo>
                  <a:lnTo>
                    <a:pt x="139407" y="2016150"/>
                  </a:lnTo>
                  <a:lnTo>
                    <a:pt x="159893" y="2003145"/>
                  </a:lnTo>
                  <a:lnTo>
                    <a:pt x="159626" y="2003145"/>
                  </a:lnTo>
                  <a:lnTo>
                    <a:pt x="183464" y="1998853"/>
                  </a:lnTo>
                  <a:lnTo>
                    <a:pt x="206514" y="2003145"/>
                  </a:lnTo>
                  <a:lnTo>
                    <a:pt x="227050" y="2016150"/>
                  </a:lnTo>
                  <a:lnTo>
                    <a:pt x="241833" y="2038388"/>
                  </a:lnTo>
                  <a:lnTo>
                    <a:pt x="247510" y="2070214"/>
                  </a:lnTo>
                  <a:lnTo>
                    <a:pt x="247510" y="2014321"/>
                  </a:lnTo>
                  <a:lnTo>
                    <a:pt x="240068" y="2003145"/>
                  </a:lnTo>
                  <a:lnTo>
                    <a:pt x="233375" y="1998853"/>
                  </a:lnTo>
                  <a:lnTo>
                    <a:pt x="213690" y="1986241"/>
                  </a:lnTo>
                  <a:lnTo>
                    <a:pt x="183451" y="1980514"/>
                  </a:lnTo>
                  <a:lnTo>
                    <a:pt x="153212" y="1985987"/>
                  </a:lnTo>
                  <a:lnTo>
                    <a:pt x="126834" y="2002739"/>
                  </a:lnTo>
                  <a:lnTo>
                    <a:pt x="108178" y="2030793"/>
                  </a:lnTo>
                  <a:lnTo>
                    <a:pt x="101104" y="2070214"/>
                  </a:lnTo>
                  <a:lnTo>
                    <a:pt x="103136" y="2088210"/>
                  </a:lnTo>
                  <a:lnTo>
                    <a:pt x="108661" y="2107146"/>
                  </a:lnTo>
                  <a:lnTo>
                    <a:pt x="116840" y="2126361"/>
                  </a:lnTo>
                  <a:lnTo>
                    <a:pt x="126822" y="2145233"/>
                  </a:lnTo>
                  <a:lnTo>
                    <a:pt x="88303" y="2145233"/>
                  </a:lnTo>
                  <a:lnTo>
                    <a:pt x="84988" y="2147417"/>
                  </a:lnTo>
                  <a:lnTo>
                    <a:pt x="26073" y="2284895"/>
                  </a:lnTo>
                  <a:lnTo>
                    <a:pt x="30492" y="2291613"/>
                  </a:lnTo>
                  <a:lnTo>
                    <a:pt x="336410" y="2291613"/>
                  </a:lnTo>
                  <a:lnTo>
                    <a:pt x="340855" y="2284895"/>
                  </a:lnTo>
                  <a:close/>
                </a:path>
                <a:path w="402589" h="2291715">
                  <a:moveTo>
                    <a:pt x="358432" y="113195"/>
                  </a:moveTo>
                  <a:lnTo>
                    <a:pt x="355955" y="100965"/>
                  </a:lnTo>
                  <a:lnTo>
                    <a:pt x="349211" y="90970"/>
                  </a:lnTo>
                  <a:lnTo>
                    <a:pt x="339229" y="84226"/>
                  </a:lnTo>
                  <a:lnTo>
                    <a:pt x="326999" y="81749"/>
                  </a:lnTo>
                  <a:lnTo>
                    <a:pt x="318833" y="82842"/>
                  </a:lnTo>
                  <a:lnTo>
                    <a:pt x="311327" y="85979"/>
                  </a:lnTo>
                  <a:lnTo>
                    <a:pt x="304863" y="90919"/>
                  </a:lnTo>
                  <a:lnTo>
                    <a:pt x="299796" y="97447"/>
                  </a:lnTo>
                  <a:lnTo>
                    <a:pt x="298056" y="100457"/>
                  </a:lnTo>
                  <a:lnTo>
                    <a:pt x="299072" y="104305"/>
                  </a:lnTo>
                  <a:lnTo>
                    <a:pt x="305066" y="107797"/>
                  </a:lnTo>
                  <a:lnTo>
                    <a:pt x="308927" y="106781"/>
                  </a:lnTo>
                  <a:lnTo>
                    <a:pt x="314058" y="97942"/>
                  </a:lnTo>
                  <a:lnTo>
                    <a:pt x="320319" y="94322"/>
                  </a:lnTo>
                  <a:lnTo>
                    <a:pt x="326999" y="94322"/>
                  </a:lnTo>
                  <a:lnTo>
                    <a:pt x="334340" y="95808"/>
                  </a:lnTo>
                  <a:lnTo>
                    <a:pt x="340334" y="99860"/>
                  </a:lnTo>
                  <a:lnTo>
                    <a:pt x="344373" y="105867"/>
                  </a:lnTo>
                  <a:lnTo>
                    <a:pt x="345859" y="113195"/>
                  </a:lnTo>
                  <a:lnTo>
                    <a:pt x="345859" y="138341"/>
                  </a:lnTo>
                  <a:lnTo>
                    <a:pt x="344373" y="145681"/>
                  </a:lnTo>
                  <a:lnTo>
                    <a:pt x="340334" y="151688"/>
                  </a:lnTo>
                  <a:lnTo>
                    <a:pt x="334340" y="155727"/>
                  </a:lnTo>
                  <a:lnTo>
                    <a:pt x="326999" y="157213"/>
                  </a:lnTo>
                  <a:lnTo>
                    <a:pt x="319659" y="155727"/>
                  </a:lnTo>
                  <a:lnTo>
                    <a:pt x="313664" y="151688"/>
                  </a:lnTo>
                  <a:lnTo>
                    <a:pt x="309613" y="145681"/>
                  </a:lnTo>
                  <a:lnTo>
                    <a:pt x="308127" y="138341"/>
                  </a:lnTo>
                  <a:lnTo>
                    <a:pt x="308127" y="122288"/>
                  </a:lnTo>
                  <a:lnTo>
                    <a:pt x="305308" y="119481"/>
                  </a:lnTo>
                  <a:lnTo>
                    <a:pt x="2819" y="119481"/>
                  </a:lnTo>
                  <a:lnTo>
                    <a:pt x="0" y="122288"/>
                  </a:lnTo>
                  <a:lnTo>
                    <a:pt x="0" y="129235"/>
                  </a:lnTo>
                  <a:lnTo>
                    <a:pt x="2819" y="132054"/>
                  </a:lnTo>
                  <a:lnTo>
                    <a:pt x="6286" y="132054"/>
                  </a:lnTo>
                  <a:lnTo>
                    <a:pt x="295554" y="132054"/>
                  </a:lnTo>
                  <a:lnTo>
                    <a:pt x="295554" y="138341"/>
                  </a:lnTo>
                  <a:lnTo>
                    <a:pt x="298030" y="150571"/>
                  </a:lnTo>
                  <a:lnTo>
                    <a:pt x="304774" y="160566"/>
                  </a:lnTo>
                  <a:lnTo>
                    <a:pt x="314769" y="167309"/>
                  </a:lnTo>
                  <a:lnTo>
                    <a:pt x="326999" y="169786"/>
                  </a:lnTo>
                  <a:lnTo>
                    <a:pt x="339229" y="167309"/>
                  </a:lnTo>
                  <a:lnTo>
                    <a:pt x="349211" y="160566"/>
                  </a:lnTo>
                  <a:lnTo>
                    <a:pt x="355955" y="150571"/>
                  </a:lnTo>
                  <a:lnTo>
                    <a:pt x="358432" y="138341"/>
                  </a:lnTo>
                  <a:lnTo>
                    <a:pt x="358432" y="113195"/>
                  </a:lnTo>
                  <a:close/>
                </a:path>
                <a:path w="402589" h="2291715">
                  <a:moveTo>
                    <a:pt x="402450" y="229209"/>
                  </a:moveTo>
                  <a:lnTo>
                    <a:pt x="399630" y="226390"/>
                  </a:lnTo>
                  <a:lnTo>
                    <a:pt x="396163" y="226390"/>
                  </a:lnTo>
                  <a:lnTo>
                    <a:pt x="248056" y="226390"/>
                  </a:lnTo>
                  <a:lnTo>
                    <a:pt x="245249" y="229209"/>
                  </a:lnTo>
                  <a:lnTo>
                    <a:pt x="245249" y="236156"/>
                  </a:lnTo>
                  <a:lnTo>
                    <a:pt x="248056" y="238963"/>
                  </a:lnTo>
                  <a:lnTo>
                    <a:pt x="399630" y="238963"/>
                  </a:lnTo>
                  <a:lnTo>
                    <a:pt x="402450" y="236156"/>
                  </a:lnTo>
                  <a:lnTo>
                    <a:pt x="402450" y="229209"/>
                  </a:lnTo>
                  <a:close/>
                </a:path>
                <a:path w="402589" h="2291715">
                  <a:moveTo>
                    <a:pt x="402450" y="122301"/>
                  </a:moveTo>
                  <a:lnTo>
                    <a:pt x="399630" y="119481"/>
                  </a:lnTo>
                  <a:lnTo>
                    <a:pt x="396163" y="119481"/>
                  </a:lnTo>
                  <a:lnTo>
                    <a:pt x="373824" y="119481"/>
                  </a:lnTo>
                  <a:lnTo>
                    <a:pt x="371005" y="122301"/>
                  </a:lnTo>
                  <a:lnTo>
                    <a:pt x="371005" y="129247"/>
                  </a:lnTo>
                  <a:lnTo>
                    <a:pt x="373824" y="132054"/>
                  </a:lnTo>
                  <a:lnTo>
                    <a:pt x="399630" y="132054"/>
                  </a:lnTo>
                  <a:lnTo>
                    <a:pt x="402450" y="129247"/>
                  </a:lnTo>
                  <a:lnTo>
                    <a:pt x="402450" y="1223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9144000" cy="6840220"/>
          </a:xfrm>
          <a:custGeom>
            <a:avLst/>
            <a:gdLst/>
            <a:ahLst/>
            <a:cxnLst/>
            <a:rect l="l" t="t" r="r" b="b"/>
            <a:pathLst>
              <a:path w="9144000" h="6840220">
                <a:moveTo>
                  <a:pt x="9144000" y="0"/>
                </a:moveTo>
                <a:lnTo>
                  <a:pt x="0" y="0"/>
                </a:lnTo>
                <a:lnTo>
                  <a:pt x="0" y="6839991"/>
                </a:lnTo>
                <a:lnTo>
                  <a:pt x="9144000" y="6839991"/>
                </a:lnTo>
                <a:lnTo>
                  <a:pt x="9144000" y="0"/>
                </a:lnTo>
                <a:close/>
              </a:path>
            </a:pathLst>
          </a:custGeom>
          <a:solidFill>
            <a:srgbClr val="263C7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5472430" cy="5365115"/>
            <a:chOff x="0" y="0"/>
            <a:chExt cx="5472430" cy="536511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4799330" cy="5365115"/>
            </a:xfrm>
            <a:custGeom>
              <a:avLst/>
              <a:gdLst/>
              <a:ahLst/>
              <a:cxnLst/>
              <a:rect l="l" t="t" r="r" b="b"/>
              <a:pathLst>
                <a:path w="4799330" h="5365115">
                  <a:moveTo>
                    <a:pt x="4799129" y="0"/>
                  </a:moveTo>
                  <a:lnTo>
                    <a:pt x="0" y="0"/>
                  </a:lnTo>
                  <a:lnTo>
                    <a:pt x="0" y="1028146"/>
                  </a:lnTo>
                  <a:lnTo>
                    <a:pt x="1760679" y="5304087"/>
                  </a:lnTo>
                  <a:lnTo>
                    <a:pt x="1789015" y="5348433"/>
                  </a:lnTo>
                  <a:lnTo>
                    <a:pt x="1823143" y="5364574"/>
                  </a:lnTo>
                  <a:lnTo>
                    <a:pt x="1858840" y="5352279"/>
                  </a:lnTo>
                  <a:lnTo>
                    <a:pt x="1891883" y="5311314"/>
                  </a:lnTo>
                  <a:lnTo>
                    <a:pt x="4799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823956" y="1997561"/>
              <a:ext cx="558800" cy="577215"/>
            </a:xfrm>
            <a:custGeom>
              <a:avLst/>
              <a:gdLst/>
              <a:ahLst/>
              <a:cxnLst/>
              <a:rect l="l" t="t" r="r" b="b"/>
              <a:pathLst>
                <a:path w="558800" h="577214">
                  <a:moveTo>
                    <a:pt x="543509" y="0"/>
                  </a:moveTo>
                  <a:lnTo>
                    <a:pt x="0" y="2412"/>
                  </a:lnTo>
                  <a:lnTo>
                    <a:pt x="3759" y="20002"/>
                  </a:lnTo>
                  <a:lnTo>
                    <a:pt x="259956" y="568223"/>
                  </a:lnTo>
                  <a:lnTo>
                    <a:pt x="264540" y="574684"/>
                  </a:lnTo>
                  <a:lnTo>
                    <a:pt x="269827" y="576894"/>
                  </a:lnTo>
                  <a:lnTo>
                    <a:pt x="275176" y="574842"/>
                  </a:lnTo>
                  <a:lnTo>
                    <a:pt x="279946" y="568515"/>
                  </a:lnTo>
                  <a:lnTo>
                    <a:pt x="556107" y="20345"/>
                  </a:lnTo>
                  <a:lnTo>
                    <a:pt x="558318" y="12396"/>
                  </a:lnTo>
                  <a:lnTo>
                    <a:pt x="556685" y="5919"/>
                  </a:lnTo>
                  <a:lnTo>
                    <a:pt x="551614" y="1569"/>
                  </a:lnTo>
                  <a:lnTo>
                    <a:pt x="543509" y="0"/>
                  </a:lnTo>
                  <a:close/>
                </a:path>
              </a:pathLst>
            </a:custGeom>
            <a:solidFill>
              <a:srgbClr val="FFFFFF">
                <a:alpha val="2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751998" y="1706476"/>
              <a:ext cx="720725" cy="744220"/>
            </a:xfrm>
            <a:custGeom>
              <a:avLst/>
              <a:gdLst/>
              <a:ahLst/>
              <a:cxnLst/>
              <a:rect l="l" t="t" r="r" b="b"/>
              <a:pathLst>
                <a:path w="720725" h="744219">
                  <a:moveTo>
                    <a:pt x="701128" y="0"/>
                  </a:moveTo>
                  <a:lnTo>
                    <a:pt x="0" y="3111"/>
                  </a:lnTo>
                  <a:lnTo>
                    <a:pt x="4851" y="25793"/>
                  </a:lnTo>
                  <a:lnTo>
                    <a:pt x="335343" y="732993"/>
                  </a:lnTo>
                  <a:lnTo>
                    <a:pt x="341256" y="741332"/>
                  </a:lnTo>
                  <a:lnTo>
                    <a:pt x="348078" y="744185"/>
                  </a:lnTo>
                  <a:lnTo>
                    <a:pt x="354981" y="741537"/>
                  </a:lnTo>
                  <a:lnTo>
                    <a:pt x="361137" y="733374"/>
                  </a:lnTo>
                  <a:lnTo>
                    <a:pt x="717372" y="26238"/>
                  </a:lnTo>
                  <a:lnTo>
                    <a:pt x="720224" y="15982"/>
                  </a:lnTo>
                  <a:lnTo>
                    <a:pt x="718118" y="7627"/>
                  </a:lnTo>
                  <a:lnTo>
                    <a:pt x="711578" y="2019"/>
                  </a:lnTo>
                  <a:lnTo>
                    <a:pt x="701128" y="0"/>
                  </a:lnTo>
                  <a:close/>
                </a:path>
              </a:pathLst>
            </a:custGeom>
            <a:solidFill>
              <a:srgbClr val="3DB98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5962617" y="936001"/>
            <a:ext cx="405765" cy="419100"/>
          </a:xfrm>
          <a:custGeom>
            <a:avLst/>
            <a:gdLst/>
            <a:ahLst/>
            <a:cxnLst/>
            <a:rect l="l" t="t" r="r" b="b"/>
            <a:pathLst>
              <a:path w="405764" h="419100">
                <a:moveTo>
                  <a:pt x="390499" y="0"/>
                </a:moveTo>
                <a:lnTo>
                  <a:pt x="0" y="1739"/>
                </a:lnTo>
                <a:lnTo>
                  <a:pt x="2743" y="14604"/>
                </a:lnTo>
                <a:lnTo>
                  <a:pt x="187134" y="410121"/>
                </a:lnTo>
                <a:lnTo>
                  <a:pt x="191703" y="416588"/>
                </a:lnTo>
                <a:lnTo>
                  <a:pt x="196981" y="418801"/>
                </a:lnTo>
                <a:lnTo>
                  <a:pt x="202323" y="416746"/>
                </a:lnTo>
                <a:lnTo>
                  <a:pt x="207086" y="410413"/>
                </a:lnTo>
                <a:lnTo>
                  <a:pt x="403110" y="20358"/>
                </a:lnTo>
                <a:lnTo>
                  <a:pt x="405312" y="12401"/>
                </a:lnTo>
                <a:lnTo>
                  <a:pt x="403672" y="5921"/>
                </a:lnTo>
                <a:lnTo>
                  <a:pt x="398599" y="1570"/>
                </a:lnTo>
                <a:lnTo>
                  <a:pt x="390499" y="0"/>
                </a:lnTo>
                <a:close/>
              </a:path>
            </a:pathLst>
          </a:custGeom>
          <a:solidFill>
            <a:srgbClr val="001D15">
              <a:alpha val="41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0297" y="1485862"/>
            <a:ext cx="212852" cy="21953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9615" y="1354806"/>
            <a:ext cx="225316" cy="23281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2"/>
            <a:ext cx="4405337" cy="560367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3587786" y="3529830"/>
            <a:ext cx="4211955" cy="833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1460" algn="l"/>
              </a:tabLst>
            </a:pPr>
            <a:r>
              <a:rPr dirty="0" sz="5300" spc="-25" b="1">
                <a:solidFill>
                  <a:srgbClr val="FFFFFF"/>
                </a:solidFill>
                <a:latin typeface="Poppins"/>
                <a:cs typeface="Poppins"/>
              </a:rPr>
              <a:t>02</a:t>
            </a:r>
            <a:r>
              <a:rPr dirty="0" sz="5300" b="1">
                <a:solidFill>
                  <a:srgbClr val="FFFFFF"/>
                </a:solidFill>
                <a:latin typeface="Poppins"/>
                <a:cs typeface="Poppins"/>
              </a:rPr>
              <a:t>	</a:t>
            </a:r>
            <a:r>
              <a:rPr dirty="0" sz="4250" b="1">
                <a:solidFill>
                  <a:srgbClr val="FFFFFF"/>
                </a:solidFill>
                <a:latin typeface="Poppins"/>
                <a:cs typeface="Poppins"/>
              </a:rPr>
              <a:t>Le</a:t>
            </a:r>
            <a:r>
              <a:rPr dirty="0" sz="4250" spc="-9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4250" b="1">
                <a:solidFill>
                  <a:srgbClr val="FFFFFF"/>
                </a:solidFill>
                <a:latin typeface="Poppins"/>
                <a:cs typeface="Poppins"/>
              </a:rPr>
              <a:t>projet</a:t>
            </a:r>
            <a:r>
              <a:rPr dirty="0" sz="4250" spc="-9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4250" spc="-50" b="1">
                <a:solidFill>
                  <a:srgbClr val="FFFFFF"/>
                </a:solidFill>
                <a:latin typeface="Poppins"/>
                <a:cs typeface="Poppins"/>
              </a:rPr>
              <a:t>!</a:t>
            </a:r>
            <a:endParaRPr sz="4250">
              <a:latin typeface="Poppins"/>
              <a:cs typeface="Poppins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4729058" y="3285006"/>
            <a:ext cx="0" cy="1407795"/>
          </a:xfrm>
          <a:custGeom>
            <a:avLst/>
            <a:gdLst/>
            <a:ahLst/>
            <a:cxnLst/>
            <a:rect l="l" t="t" r="r" b="b"/>
            <a:pathLst>
              <a:path w="0" h="1407795">
                <a:moveTo>
                  <a:pt x="0" y="0"/>
                </a:moveTo>
                <a:lnTo>
                  <a:pt x="0" y="1407464"/>
                </a:lnTo>
              </a:path>
            </a:pathLst>
          </a:custGeom>
          <a:ln w="17272">
            <a:solidFill>
              <a:srgbClr val="3DB987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770" y="5489905"/>
            <a:ext cx="8604359" cy="9368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184275" cy="2449195"/>
            <a:chOff x="0" y="0"/>
            <a:chExt cx="1184275" cy="244919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089025" cy="2449195"/>
            </a:xfrm>
            <a:custGeom>
              <a:avLst/>
              <a:gdLst/>
              <a:ahLst/>
              <a:cxnLst/>
              <a:rect l="l" t="t" r="r" b="b"/>
              <a:pathLst>
                <a:path w="1089025" h="2449195">
                  <a:moveTo>
                    <a:pt x="1088431" y="0"/>
                  </a:moveTo>
                  <a:lnTo>
                    <a:pt x="0" y="0"/>
                  </a:lnTo>
                  <a:lnTo>
                    <a:pt x="0" y="2448987"/>
                  </a:lnTo>
                  <a:lnTo>
                    <a:pt x="1088431" y="0"/>
                  </a:lnTo>
                  <a:close/>
                </a:path>
              </a:pathLst>
            </a:custGeom>
            <a:solidFill>
              <a:srgbClr val="263C7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46229" y="624739"/>
              <a:ext cx="832485" cy="842644"/>
            </a:xfrm>
            <a:custGeom>
              <a:avLst/>
              <a:gdLst/>
              <a:ahLst/>
              <a:cxnLst/>
              <a:rect l="l" t="t" r="r" b="b"/>
              <a:pathLst>
                <a:path w="832485" h="842644">
                  <a:moveTo>
                    <a:pt x="774001" y="842365"/>
                  </a:moveTo>
                  <a:lnTo>
                    <a:pt x="58216" y="842365"/>
                  </a:lnTo>
                  <a:lnTo>
                    <a:pt x="35554" y="837791"/>
                  </a:lnTo>
                  <a:lnTo>
                    <a:pt x="17049" y="825315"/>
                  </a:lnTo>
                  <a:lnTo>
                    <a:pt x="4574" y="806811"/>
                  </a:lnTo>
                  <a:lnTo>
                    <a:pt x="0" y="784148"/>
                  </a:lnTo>
                  <a:lnTo>
                    <a:pt x="0" y="58204"/>
                  </a:lnTo>
                  <a:lnTo>
                    <a:pt x="4574" y="35554"/>
                  </a:lnTo>
                  <a:lnTo>
                    <a:pt x="17049" y="17052"/>
                  </a:lnTo>
                  <a:lnTo>
                    <a:pt x="35554" y="4575"/>
                  </a:lnTo>
                  <a:lnTo>
                    <a:pt x="58216" y="0"/>
                  </a:lnTo>
                  <a:lnTo>
                    <a:pt x="774001" y="0"/>
                  </a:lnTo>
                  <a:lnTo>
                    <a:pt x="796663" y="4575"/>
                  </a:lnTo>
                  <a:lnTo>
                    <a:pt x="815168" y="17052"/>
                  </a:lnTo>
                  <a:lnTo>
                    <a:pt x="827643" y="35554"/>
                  </a:lnTo>
                  <a:lnTo>
                    <a:pt x="832218" y="58204"/>
                  </a:lnTo>
                  <a:lnTo>
                    <a:pt x="832218" y="784148"/>
                  </a:lnTo>
                  <a:lnTo>
                    <a:pt x="827643" y="806811"/>
                  </a:lnTo>
                  <a:lnTo>
                    <a:pt x="815168" y="825315"/>
                  </a:lnTo>
                  <a:lnTo>
                    <a:pt x="796663" y="837791"/>
                  </a:lnTo>
                  <a:lnTo>
                    <a:pt x="774001" y="842365"/>
                  </a:lnTo>
                  <a:close/>
                </a:path>
              </a:pathLst>
            </a:custGeom>
            <a:ln w="109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50629" y="627382"/>
              <a:ext cx="827405" cy="837565"/>
            </a:xfrm>
            <a:custGeom>
              <a:avLst/>
              <a:gdLst/>
              <a:ahLst/>
              <a:cxnLst/>
              <a:rect l="l" t="t" r="r" b="b"/>
              <a:pathLst>
                <a:path w="827405" h="837565">
                  <a:moveTo>
                    <a:pt x="768794" y="0"/>
                  </a:moveTo>
                  <a:lnTo>
                    <a:pt x="58216" y="0"/>
                  </a:lnTo>
                  <a:lnTo>
                    <a:pt x="35554" y="4574"/>
                  </a:lnTo>
                  <a:lnTo>
                    <a:pt x="17049" y="17049"/>
                  </a:lnTo>
                  <a:lnTo>
                    <a:pt x="4574" y="35554"/>
                  </a:lnTo>
                  <a:lnTo>
                    <a:pt x="0" y="58216"/>
                  </a:lnTo>
                  <a:lnTo>
                    <a:pt x="0" y="778865"/>
                  </a:lnTo>
                  <a:lnTo>
                    <a:pt x="4574" y="801527"/>
                  </a:lnTo>
                  <a:lnTo>
                    <a:pt x="17049" y="820032"/>
                  </a:lnTo>
                  <a:lnTo>
                    <a:pt x="35554" y="832508"/>
                  </a:lnTo>
                  <a:lnTo>
                    <a:pt x="58216" y="837082"/>
                  </a:lnTo>
                  <a:lnTo>
                    <a:pt x="768794" y="837082"/>
                  </a:lnTo>
                  <a:lnTo>
                    <a:pt x="791456" y="832508"/>
                  </a:lnTo>
                  <a:lnTo>
                    <a:pt x="809961" y="820032"/>
                  </a:lnTo>
                  <a:lnTo>
                    <a:pt x="822436" y="801527"/>
                  </a:lnTo>
                  <a:lnTo>
                    <a:pt x="827011" y="778865"/>
                  </a:lnTo>
                  <a:lnTo>
                    <a:pt x="827011" y="58216"/>
                  </a:lnTo>
                  <a:lnTo>
                    <a:pt x="822436" y="35554"/>
                  </a:lnTo>
                  <a:lnTo>
                    <a:pt x="809961" y="17049"/>
                  </a:lnTo>
                  <a:lnTo>
                    <a:pt x="791456" y="4574"/>
                  </a:lnTo>
                  <a:lnTo>
                    <a:pt x="768794" y="0"/>
                  </a:lnTo>
                  <a:close/>
                </a:path>
              </a:pathLst>
            </a:custGeom>
            <a:solidFill>
              <a:srgbClr val="283A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840" y="912473"/>
              <a:ext cx="236245" cy="24524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925" y="811840"/>
              <a:ext cx="133261" cy="7488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049709" y="866894"/>
              <a:ext cx="62230" cy="198120"/>
            </a:xfrm>
            <a:custGeom>
              <a:avLst/>
              <a:gdLst/>
              <a:ahLst/>
              <a:cxnLst/>
              <a:rect l="l" t="t" r="r" b="b"/>
              <a:pathLst>
                <a:path w="62230" h="198119">
                  <a:moveTo>
                    <a:pt x="61912" y="0"/>
                  </a:moveTo>
                  <a:lnTo>
                    <a:pt x="0" y="0"/>
                  </a:lnTo>
                  <a:lnTo>
                    <a:pt x="6959" y="198056"/>
                  </a:lnTo>
                  <a:lnTo>
                    <a:pt x="55346" y="198056"/>
                  </a:lnTo>
                  <a:lnTo>
                    <a:pt x="61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6424" y="1093650"/>
              <a:ext cx="70535" cy="67246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749633" y="1186365"/>
            <a:ext cx="371475" cy="19177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204"/>
              </a:spcBef>
            </a:pPr>
            <a:r>
              <a:rPr dirty="0" sz="550" b="1">
                <a:solidFill>
                  <a:srgbClr val="FFFFFF"/>
                </a:solidFill>
                <a:latin typeface="Poppins"/>
                <a:cs typeface="Poppins"/>
              </a:rPr>
              <a:t>Le</a:t>
            </a:r>
            <a:r>
              <a:rPr dirty="0" sz="550" spc="4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média</a:t>
            </a:r>
            <a:r>
              <a:rPr dirty="0" sz="550" spc="50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agile</a:t>
            </a:r>
            <a:endParaRPr sz="550">
              <a:latin typeface="Poppins"/>
              <a:cs typeface="Poppins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350139" y="415797"/>
            <a:ext cx="568325" cy="977265"/>
          </a:xfrm>
          <a:custGeom>
            <a:avLst/>
            <a:gdLst/>
            <a:ahLst/>
            <a:cxnLst/>
            <a:rect l="l" t="t" r="r" b="b"/>
            <a:pathLst>
              <a:path w="568325" h="977265">
                <a:moveTo>
                  <a:pt x="206400" y="896594"/>
                </a:moveTo>
                <a:lnTo>
                  <a:pt x="0" y="376237"/>
                </a:lnTo>
                <a:lnTo>
                  <a:pt x="0" y="611568"/>
                </a:lnTo>
                <a:lnTo>
                  <a:pt x="368" y="613537"/>
                </a:lnTo>
                <a:lnTo>
                  <a:pt x="133477" y="959396"/>
                </a:lnTo>
                <a:lnTo>
                  <a:pt x="142824" y="972146"/>
                </a:lnTo>
                <a:lnTo>
                  <a:pt x="155702" y="976680"/>
                </a:lnTo>
                <a:lnTo>
                  <a:pt x="168744" y="972896"/>
                </a:lnTo>
                <a:lnTo>
                  <a:pt x="178612" y="960691"/>
                </a:lnTo>
                <a:lnTo>
                  <a:pt x="206400" y="896594"/>
                </a:lnTo>
                <a:close/>
              </a:path>
              <a:path w="568325" h="977265">
                <a:moveTo>
                  <a:pt x="568134" y="51536"/>
                </a:moveTo>
                <a:lnTo>
                  <a:pt x="546887" y="14363"/>
                </a:lnTo>
                <a:lnTo>
                  <a:pt x="514959" y="0"/>
                </a:lnTo>
                <a:lnTo>
                  <a:pt x="505764" y="9271"/>
                </a:lnTo>
                <a:lnTo>
                  <a:pt x="494538" y="31699"/>
                </a:lnTo>
                <a:lnTo>
                  <a:pt x="173545" y="772845"/>
                </a:lnTo>
                <a:lnTo>
                  <a:pt x="213931" y="875880"/>
                </a:lnTo>
                <a:lnTo>
                  <a:pt x="564642" y="66890"/>
                </a:lnTo>
                <a:lnTo>
                  <a:pt x="568134" y="51536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7558517" y="721682"/>
            <a:ext cx="350520" cy="361315"/>
          </a:xfrm>
          <a:custGeom>
            <a:avLst/>
            <a:gdLst/>
            <a:ahLst/>
            <a:cxnLst/>
            <a:rect l="l" t="t" r="r" b="b"/>
            <a:pathLst>
              <a:path w="350520" h="361315">
                <a:moveTo>
                  <a:pt x="346519" y="0"/>
                </a:moveTo>
                <a:lnTo>
                  <a:pt x="0" y="1536"/>
                </a:lnTo>
                <a:lnTo>
                  <a:pt x="2336" y="12496"/>
                </a:lnTo>
                <a:lnTo>
                  <a:pt x="165303" y="361213"/>
                </a:lnTo>
                <a:lnTo>
                  <a:pt x="170878" y="361289"/>
                </a:lnTo>
                <a:lnTo>
                  <a:pt x="350024" y="5676"/>
                </a:lnTo>
                <a:lnTo>
                  <a:pt x="346519" y="0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43244" y="349562"/>
            <a:ext cx="197446" cy="203708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22005" y="702011"/>
            <a:ext cx="102806" cy="106044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84237" y="736163"/>
            <a:ext cx="5524500" cy="1120775"/>
          </a:xfrm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/>
              <a:t>Le</a:t>
            </a:r>
            <a:r>
              <a:rPr dirty="0" spc="25"/>
              <a:t> </a:t>
            </a:r>
            <a:r>
              <a:rPr dirty="0"/>
              <a:t>projet</a:t>
            </a:r>
            <a:r>
              <a:rPr dirty="0" spc="30"/>
              <a:t> </a:t>
            </a:r>
            <a:r>
              <a:rPr dirty="0" spc="-50"/>
              <a:t>!</a:t>
            </a:r>
          </a:p>
          <a:p>
            <a:pPr marL="15875" marR="5080">
              <a:lnSpc>
                <a:spcPct val="100400"/>
              </a:lnSpc>
              <a:spcBef>
                <a:spcPts val="465"/>
              </a:spcBef>
            </a:pPr>
            <a:r>
              <a:rPr dirty="0" sz="2300">
                <a:solidFill>
                  <a:srgbClr val="3DB987"/>
                </a:solidFill>
              </a:rPr>
              <a:t>Ou comment agilement </a:t>
            </a:r>
            <a:r>
              <a:rPr dirty="0" sz="2300" spc="-10">
                <a:solidFill>
                  <a:srgbClr val="3DB987"/>
                </a:solidFill>
              </a:rPr>
              <a:t>transformer </a:t>
            </a:r>
            <a:r>
              <a:rPr dirty="0" sz="2300">
                <a:solidFill>
                  <a:srgbClr val="3DB987"/>
                </a:solidFill>
              </a:rPr>
              <a:t>les contraintes</a:t>
            </a:r>
            <a:r>
              <a:rPr dirty="0" sz="2300" spc="484">
                <a:solidFill>
                  <a:srgbClr val="3DB987"/>
                </a:solidFill>
              </a:rPr>
              <a:t> </a:t>
            </a:r>
            <a:r>
              <a:rPr dirty="0" sz="2300">
                <a:solidFill>
                  <a:srgbClr val="3DB987"/>
                </a:solidFill>
              </a:rPr>
              <a:t>en </a:t>
            </a:r>
            <a:r>
              <a:rPr dirty="0" sz="2300" spc="-10">
                <a:solidFill>
                  <a:srgbClr val="3DB987"/>
                </a:solidFill>
              </a:rPr>
              <a:t>opportunités</a:t>
            </a:r>
            <a:endParaRPr sz="2300"/>
          </a:p>
        </p:txBody>
      </p:sp>
      <p:grpSp>
        <p:nvGrpSpPr>
          <p:cNvPr id="16" name="object 16" descr=""/>
          <p:cNvGrpSpPr/>
          <p:nvPr/>
        </p:nvGrpSpPr>
        <p:grpSpPr>
          <a:xfrm>
            <a:off x="1329830" y="2024625"/>
            <a:ext cx="3510279" cy="4421505"/>
            <a:chOff x="1329830" y="2024625"/>
            <a:chExt cx="3510279" cy="4421505"/>
          </a:xfrm>
        </p:grpSpPr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9830" y="2054174"/>
              <a:ext cx="3503002" cy="437290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9463" y="2487714"/>
              <a:ext cx="15684" cy="1168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330681" y="2064023"/>
              <a:ext cx="3509645" cy="4381500"/>
            </a:xfrm>
            <a:custGeom>
              <a:avLst/>
              <a:gdLst/>
              <a:ahLst/>
              <a:cxnLst/>
              <a:rect l="l" t="t" r="r" b="b"/>
              <a:pathLst>
                <a:path w="3509645" h="4381500">
                  <a:moveTo>
                    <a:pt x="329615" y="4165600"/>
                  </a:moveTo>
                  <a:lnTo>
                    <a:pt x="229742" y="4216400"/>
                  </a:lnTo>
                  <a:lnTo>
                    <a:pt x="239445" y="4381500"/>
                  </a:lnTo>
                  <a:lnTo>
                    <a:pt x="3289960" y="4216400"/>
                  </a:lnTo>
                  <a:lnTo>
                    <a:pt x="3336464" y="4203700"/>
                  </a:lnTo>
                  <a:lnTo>
                    <a:pt x="3379287" y="4191000"/>
                  </a:lnTo>
                  <a:lnTo>
                    <a:pt x="3398413" y="4178300"/>
                  </a:lnTo>
                  <a:lnTo>
                    <a:pt x="339041" y="4178300"/>
                  </a:lnTo>
                  <a:lnTo>
                    <a:pt x="329615" y="4165600"/>
                  </a:lnTo>
                  <a:close/>
                </a:path>
                <a:path w="3509645" h="4381500">
                  <a:moveTo>
                    <a:pt x="3498761" y="4051300"/>
                  </a:moveTo>
                  <a:lnTo>
                    <a:pt x="394535" y="4051300"/>
                  </a:lnTo>
                  <a:lnTo>
                    <a:pt x="410292" y="4064000"/>
                  </a:lnTo>
                  <a:lnTo>
                    <a:pt x="422421" y="4076700"/>
                  </a:lnTo>
                  <a:lnTo>
                    <a:pt x="429882" y="4102100"/>
                  </a:lnTo>
                  <a:lnTo>
                    <a:pt x="430949" y="4102100"/>
                  </a:lnTo>
                  <a:lnTo>
                    <a:pt x="431949" y="4114800"/>
                  </a:lnTo>
                  <a:lnTo>
                    <a:pt x="430312" y="4127500"/>
                  </a:lnTo>
                  <a:lnTo>
                    <a:pt x="426110" y="4140200"/>
                  </a:lnTo>
                  <a:lnTo>
                    <a:pt x="419417" y="4152900"/>
                  </a:lnTo>
                  <a:lnTo>
                    <a:pt x="409660" y="4165600"/>
                  </a:lnTo>
                  <a:lnTo>
                    <a:pt x="397991" y="4165600"/>
                  </a:lnTo>
                  <a:lnTo>
                    <a:pt x="384832" y="4178300"/>
                  </a:lnTo>
                  <a:lnTo>
                    <a:pt x="3398413" y="4178300"/>
                  </a:lnTo>
                  <a:lnTo>
                    <a:pt x="3417539" y="4165600"/>
                  </a:lnTo>
                  <a:lnTo>
                    <a:pt x="3450332" y="4140200"/>
                  </a:lnTo>
                  <a:lnTo>
                    <a:pt x="3476779" y="4102100"/>
                  </a:lnTo>
                  <a:lnTo>
                    <a:pt x="3495989" y="4064000"/>
                  </a:lnTo>
                  <a:lnTo>
                    <a:pt x="3498761" y="4051300"/>
                  </a:lnTo>
                  <a:close/>
                </a:path>
                <a:path w="3509645" h="4381500">
                  <a:moveTo>
                    <a:pt x="310972" y="3759200"/>
                  </a:moveTo>
                  <a:lnTo>
                    <a:pt x="300647" y="3759200"/>
                  </a:lnTo>
                  <a:lnTo>
                    <a:pt x="204800" y="3771900"/>
                  </a:lnTo>
                  <a:lnTo>
                    <a:pt x="222846" y="4089400"/>
                  </a:lnTo>
                  <a:lnTo>
                    <a:pt x="312559" y="4076700"/>
                  </a:lnTo>
                  <a:lnTo>
                    <a:pt x="322454" y="4064000"/>
                  </a:lnTo>
                  <a:lnTo>
                    <a:pt x="334543" y="4064000"/>
                  </a:lnTo>
                  <a:lnTo>
                    <a:pt x="348317" y="4051300"/>
                  </a:lnTo>
                  <a:lnTo>
                    <a:pt x="3498761" y="4051300"/>
                  </a:lnTo>
                  <a:lnTo>
                    <a:pt x="3507076" y="4013200"/>
                  </a:lnTo>
                  <a:lnTo>
                    <a:pt x="3509149" y="3975100"/>
                  </a:lnTo>
                  <a:lnTo>
                    <a:pt x="3497616" y="3771900"/>
                  </a:lnTo>
                  <a:lnTo>
                    <a:pt x="322387" y="3771900"/>
                  </a:lnTo>
                  <a:lnTo>
                    <a:pt x="310972" y="3759200"/>
                  </a:lnTo>
                  <a:close/>
                </a:path>
                <a:path w="3509645" h="4381500">
                  <a:moveTo>
                    <a:pt x="3490407" y="3644900"/>
                  </a:moveTo>
                  <a:lnTo>
                    <a:pt x="380358" y="3644900"/>
                  </a:lnTo>
                  <a:lnTo>
                    <a:pt x="393050" y="3657600"/>
                  </a:lnTo>
                  <a:lnTo>
                    <a:pt x="402424" y="3683000"/>
                  </a:lnTo>
                  <a:lnTo>
                    <a:pt x="406780" y="3683000"/>
                  </a:lnTo>
                  <a:lnTo>
                    <a:pt x="407784" y="3695700"/>
                  </a:lnTo>
                  <a:lnTo>
                    <a:pt x="408702" y="3708400"/>
                  </a:lnTo>
                  <a:lnTo>
                    <a:pt x="406749" y="3721100"/>
                  </a:lnTo>
                  <a:lnTo>
                    <a:pt x="402005" y="3733800"/>
                  </a:lnTo>
                  <a:lnTo>
                    <a:pt x="394550" y="3746500"/>
                  </a:lnTo>
                  <a:lnTo>
                    <a:pt x="384907" y="3759200"/>
                  </a:lnTo>
                  <a:lnTo>
                    <a:pt x="373549" y="3759200"/>
                  </a:lnTo>
                  <a:lnTo>
                    <a:pt x="360894" y="3771900"/>
                  </a:lnTo>
                  <a:lnTo>
                    <a:pt x="3497616" y="3771900"/>
                  </a:lnTo>
                  <a:lnTo>
                    <a:pt x="3490407" y="3644900"/>
                  </a:lnTo>
                  <a:close/>
                </a:path>
                <a:path w="3509645" h="4381500">
                  <a:moveTo>
                    <a:pt x="273176" y="3340100"/>
                  </a:moveTo>
                  <a:lnTo>
                    <a:pt x="181076" y="3365500"/>
                  </a:lnTo>
                  <a:lnTo>
                    <a:pt x="196811" y="3632200"/>
                  </a:lnTo>
                  <a:lnTo>
                    <a:pt x="290690" y="3670300"/>
                  </a:lnTo>
                  <a:lnTo>
                    <a:pt x="300515" y="3657600"/>
                  </a:lnTo>
                  <a:lnTo>
                    <a:pt x="312305" y="3644900"/>
                  </a:lnTo>
                  <a:lnTo>
                    <a:pt x="3490407" y="3644900"/>
                  </a:lnTo>
                  <a:lnTo>
                    <a:pt x="3474548" y="3365500"/>
                  </a:lnTo>
                  <a:lnTo>
                    <a:pt x="309910" y="3365500"/>
                  </a:lnTo>
                  <a:lnTo>
                    <a:pt x="296405" y="3352800"/>
                  </a:lnTo>
                  <a:lnTo>
                    <a:pt x="284014" y="3352800"/>
                  </a:lnTo>
                  <a:lnTo>
                    <a:pt x="273176" y="3340100"/>
                  </a:lnTo>
                  <a:close/>
                </a:path>
                <a:path w="3509645" h="4381500">
                  <a:moveTo>
                    <a:pt x="3466619" y="3225800"/>
                  </a:moveTo>
                  <a:lnTo>
                    <a:pt x="328688" y="3225800"/>
                  </a:lnTo>
                  <a:lnTo>
                    <a:pt x="347384" y="3238500"/>
                  </a:lnTo>
                  <a:lnTo>
                    <a:pt x="363431" y="3251200"/>
                  </a:lnTo>
                  <a:lnTo>
                    <a:pt x="375774" y="3263900"/>
                  </a:lnTo>
                  <a:lnTo>
                    <a:pt x="383362" y="3276600"/>
                  </a:lnTo>
                  <a:lnTo>
                    <a:pt x="384086" y="3276600"/>
                  </a:lnTo>
                  <a:lnTo>
                    <a:pt x="385449" y="3289300"/>
                  </a:lnTo>
                  <a:lnTo>
                    <a:pt x="383989" y="3314700"/>
                  </a:lnTo>
                  <a:lnTo>
                    <a:pt x="379783" y="3327400"/>
                  </a:lnTo>
                  <a:lnTo>
                    <a:pt x="372910" y="3340100"/>
                  </a:lnTo>
                  <a:lnTo>
                    <a:pt x="363149" y="3340100"/>
                  </a:lnTo>
                  <a:lnTo>
                    <a:pt x="351472" y="3352800"/>
                  </a:lnTo>
                  <a:lnTo>
                    <a:pt x="338309" y="3352800"/>
                  </a:lnTo>
                  <a:lnTo>
                    <a:pt x="324091" y="3365500"/>
                  </a:lnTo>
                  <a:lnTo>
                    <a:pt x="3474548" y="3365500"/>
                  </a:lnTo>
                  <a:lnTo>
                    <a:pt x="3466619" y="3225800"/>
                  </a:lnTo>
                  <a:close/>
                </a:path>
                <a:path w="3509645" h="4381500">
                  <a:moveTo>
                    <a:pt x="154584" y="2895600"/>
                  </a:moveTo>
                  <a:lnTo>
                    <a:pt x="174866" y="3251200"/>
                  </a:lnTo>
                  <a:lnTo>
                    <a:pt x="270294" y="3251200"/>
                  </a:lnTo>
                  <a:lnTo>
                    <a:pt x="279949" y="3238500"/>
                  </a:lnTo>
                  <a:lnTo>
                    <a:pt x="303578" y="3238500"/>
                  </a:lnTo>
                  <a:lnTo>
                    <a:pt x="316826" y="3225800"/>
                  </a:lnTo>
                  <a:lnTo>
                    <a:pt x="3466619" y="3225800"/>
                  </a:lnTo>
                  <a:lnTo>
                    <a:pt x="3450760" y="2946400"/>
                  </a:lnTo>
                  <a:lnTo>
                    <a:pt x="268317" y="2946400"/>
                  </a:lnTo>
                  <a:lnTo>
                    <a:pt x="254455" y="2933700"/>
                  </a:lnTo>
                  <a:lnTo>
                    <a:pt x="243255" y="2921000"/>
                  </a:lnTo>
                  <a:lnTo>
                    <a:pt x="154584" y="2895600"/>
                  </a:lnTo>
                  <a:close/>
                </a:path>
                <a:path w="3509645" h="4381500">
                  <a:moveTo>
                    <a:pt x="3443552" y="2819400"/>
                  </a:moveTo>
                  <a:lnTo>
                    <a:pt x="306298" y="2819400"/>
                  </a:lnTo>
                  <a:lnTo>
                    <a:pt x="324684" y="2832100"/>
                  </a:lnTo>
                  <a:lnTo>
                    <a:pt x="340474" y="2832100"/>
                  </a:lnTo>
                  <a:lnTo>
                    <a:pt x="352625" y="2857500"/>
                  </a:lnTo>
                  <a:lnTo>
                    <a:pt x="360095" y="2870200"/>
                  </a:lnTo>
                  <a:lnTo>
                    <a:pt x="360832" y="2870200"/>
                  </a:lnTo>
                  <a:lnTo>
                    <a:pt x="362193" y="2882900"/>
                  </a:lnTo>
                  <a:lnTo>
                    <a:pt x="349643" y="2921000"/>
                  </a:lnTo>
                  <a:lnTo>
                    <a:pt x="328212" y="2946400"/>
                  </a:lnTo>
                  <a:lnTo>
                    <a:pt x="3450760" y="2946400"/>
                  </a:lnTo>
                  <a:lnTo>
                    <a:pt x="3443552" y="2819400"/>
                  </a:lnTo>
                  <a:close/>
                </a:path>
                <a:path w="3509645" h="4381500">
                  <a:moveTo>
                    <a:pt x="218262" y="2514600"/>
                  </a:moveTo>
                  <a:lnTo>
                    <a:pt x="133248" y="2514600"/>
                  </a:lnTo>
                  <a:lnTo>
                    <a:pt x="150685" y="2819400"/>
                  </a:lnTo>
                  <a:lnTo>
                    <a:pt x="248881" y="2844800"/>
                  </a:lnTo>
                  <a:lnTo>
                    <a:pt x="258352" y="2832100"/>
                  </a:lnTo>
                  <a:lnTo>
                    <a:pt x="269087" y="2832100"/>
                  </a:lnTo>
                  <a:lnTo>
                    <a:pt x="280832" y="2819400"/>
                  </a:lnTo>
                  <a:lnTo>
                    <a:pt x="3443552" y="2819400"/>
                  </a:lnTo>
                  <a:lnTo>
                    <a:pt x="3427693" y="2540000"/>
                  </a:lnTo>
                  <a:lnTo>
                    <a:pt x="243589" y="2540000"/>
                  </a:lnTo>
                  <a:lnTo>
                    <a:pt x="229431" y="2527300"/>
                  </a:lnTo>
                  <a:lnTo>
                    <a:pt x="218262" y="2514600"/>
                  </a:lnTo>
                  <a:close/>
                </a:path>
                <a:path w="3509645" h="4381500">
                  <a:moveTo>
                    <a:pt x="3420484" y="2413000"/>
                  </a:moveTo>
                  <a:lnTo>
                    <a:pt x="300842" y="2413000"/>
                  </a:lnTo>
                  <a:lnTo>
                    <a:pt x="316901" y="2425700"/>
                  </a:lnTo>
                  <a:lnTo>
                    <a:pt x="329252" y="2438400"/>
                  </a:lnTo>
                  <a:lnTo>
                    <a:pt x="336842" y="2463800"/>
                  </a:lnTo>
                  <a:lnTo>
                    <a:pt x="337654" y="2463800"/>
                  </a:lnTo>
                  <a:lnTo>
                    <a:pt x="338927" y="2476500"/>
                  </a:lnTo>
                  <a:lnTo>
                    <a:pt x="337423" y="2489200"/>
                  </a:lnTo>
                  <a:lnTo>
                    <a:pt x="333218" y="2501900"/>
                  </a:lnTo>
                  <a:lnTo>
                    <a:pt x="326389" y="2514600"/>
                  </a:lnTo>
                  <a:lnTo>
                    <a:pt x="316629" y="2527300"/>
                  </a:lnTo>
                  <a:lnTo>
                    <a:pt x="304953" y="2527300"/>
                  </a:lnTo>
                  <a:lnTo>
                    <a:pt x="291794" y="2540000"/>
                  </a:lnTo>
                  <a:lnTo>
                    <a:pt x="3427693" y="2540000"/>
                  </a:lnTo>
                  <a:lnTo>
                    <a:pt x="3420484" y="2413000"/>
                  </a:lnTo>
                  <a:close/>
                </a:path>
                <a:path w="3509645" h="4381500">
                  <a:moveTo>
                    <a:pt x="225704" y="2120900"/>
                  </a:moveTo>
                  <a:lnTo>
                    <a:pt x="135902" y="2120900"/>
                  </a:lnTo>
                  <a:lnTo>
                    <a:pt x="111226" y="2133600"/>
                  </a:lnTo>
                  <a:lnTo>
                    <a:pt x="127812" y="2425700"/>
                  </a:lnTo>
                  <a:lnTo>
                    <a:pt x="223710" y="2438400"/>
                  </a:lnTo>
                  <a:lnTo>
                    <a:pt x="233381" y="2425700"/>
                  </a:lnTo>
                  <a:lnTo>
                    <a:pt x="244624" y="2413000"/>
                  </a:lnTo>
                  <a:lnTo>
                    <a:pt x="3420484" y="2413000"/>
                  </a:lnTo>
                  <a:lnTo>
                    <a:pt x="3404625" y="2133600"/>
                  </a:lnTo>
                  <a:lnTo>
                    <a:pt x="239663" y="2133600"/>
                  </a:lnTo>
                  <a:lnTo>
                    <a:pt x="225704" y="2120900"/>
                  </a:lnTo>
                  <a:close/>
                </a:path>
                <a:path w="3509645" h="4381500">
                  <a:moveTo>
                    <a:pt x="3397417" y="2006600"/>
                  </a:moveTo>
                  <a:lnTo>
                    <a:pt x="272879" y="2006600"/>
                  </a:lnTo>
                  <a:lnTo>
                    <a:pt x="288658" y="2019300"/>
                  </a:lnTo>
                  <a:lnTo>
                    <a:pt x="301551" y="2032000"/>
                  </a:lnTo>
                  <a:lnTo>
                    <a:pt x="310705" y="2044700"/>
                  </a:lnTo>
                  <a:lnTo>
                    <a:pt x="313931" y="2044700"/>
                  </a:lnTo>
                  <a:lnTo>
                    <a:pt x="314756" y="2057400"/>
                  </a:lnTo>
                  <a:lnTo>
                    <a:pt x="308975" y="2095500"/>
                  </a:lnTo>
                  <a:lnTo>
                    <a:pt x="291881" y="2120900"/>
                  </a:lnTo>
                  <a:lnTo>
                    <a:pt x="280525" y="2120900"/>
                  </a:lnTo>
                  <a:lnTo>
                    <a:pt x="267867" y="2133600"/>
                  </a:lnTo>
                  <a:lnTo>
                    <a:pt x="3404625" y="2133600"/>
                  </a:lnTo>
                  <a:lnTo>
                    <a:pt x="3397417" y="2006600"/>
                  </a:lnTo>
                  <a:close/>
                </a:path>
                <a:path w="3509645" h="4381500">
                  <a:moveTo>
                    <a:pt x="202044" y="2108200"/>
                  </a:moveTo>
                  <a:lnTo>
                    <a:pt x="177552" y="2108200"/>
                  </a:lnTo>
                  <a:lnTo>
                    <a:pt x="160739" y="2120900"/>
                  </a:lnTo>
                  <a:lnTo>
                    <a:pt x="212983" y="2120900"/>
                  </a:lnTo>
                  <a:lnTo>
                    <a:pt x="202044" y="2108200"/>
                  </a:lnTo>
                  <a:close/>
                </a:path>
                <a:path w="3509645" h="4381500">
                  <a:moveTo>
                    <a:pt x="180695" y="1701800"/>
                  </a:moveTo>
                  <a:lnTo>
                    <a:pt x="87134" y="1701800"/>
                  </a:lnTo>
                  <a:lnTo>
                    <a:pt x="106946" y="2057400"/>
                  </a:lnTo>
                  <a:lnTo>
                    <a:pt x="135559" y="2044700"/>
                  </a:lnTo>
                  <a:lnTo>
                    <a:pt x="153263" y="2044700"/>
                  </a:lnTo>
                  <a:lnTo>
                    <a:pt x="168056" y="2032000"/>
                  </a:lnTo>
                  <a:lnTo>
                    <a:pt x="193270" y="2019300"/>
                  </a:lnTo>
                  <a:lnTo>
                    <a:pt x="211226" y="2019300"/>
                  </a:lnTo>
                  <a:lnTo>
                    <a:pt x="219341" y="2006600"/>
                  </a:lnTo>
                  <a:lnTo>
                    <a:pt x="3397417" y="2006600"/>
                  </a:lnTo>
                  <a:lnTo>
                    <a:pt x="3381558" y="1727199"/>
                  </a:lnTo>
                  <a:lnTo>
                    <a:pt x="217089" y="1727200"/>
                  </a:lnTo>
                  <a:lnTo>
                    <a:pt x="203746" y="1714500"/>
                  </a:lnTo>
                  <a:lnTo>
                    <a:pt x="191469" y="1714500"/>
                  </a:lnTo>
                  <a:lnTo>
                    <a:pt x="180695" y="1701800"/>
                  </a:lnTo>
                  <a:close/>
                </a:path>
                <a:path w="3509645" h="4381500">
                  <a:moveTo>
                    <a:pt x="3373629" y="1587499"/>
                  </a:moveTo>
                  <a:lnTo>
                    <a:pt x="235940" y="1587500"/>
                  </a:lnTo>
                  <a:lnTo>
                    <a:pt x="254530" y="1600200"/>
                  </a:lnTo>
                  <a:lnTo>
                    <a:pt x="270489" y="1612900"/>
                  </a:lnTo>
                  <a:lnTo>
                    <a:pt x="282769" y="1625600"/>
                  </a:lnTo>
                  <a:lnTo>
                    <a:pt x="290321" y="1638300"/>
                  </a:lnTo>
                  <a:lnTo>
                    <a:pt x="291058" y="1638300"/>
                  </a:lnTo>
                  <a:lnTo>
                    <a:pt x="292419" y="1651000"/>
                  </a:lnTo>
                  <a:lnTo>
                    <a:pt x="290955" y="1676400"/>
                  </a:lnTo>
                  <a:lnTo>
                    <a:pt x="286745" y="1689100"/>
                  </a:lnTo>
                  <a:lnTo>
                    <a:pt x="279869" y="1701800"/>
                  </a:lnTo>
                  <a:lnTo>
                    <a:pt x="270111" y="1701800"/>
                  </a:lnTo>
                  <a:lnTo>
                    <a:pt x="258438" y="1714500"/>
                  </a:lnTo>
                  <a:lnTo>
                    <a:pt x="245279" y="1714500"/>
                  </a:lnTo>
                  <a:lnTo>
                    <a:pt x="231063" y="1727200"/>
                  </a:lnTo>
                  <a:lnTo>
                    <a:pt x="3381558" y="1727199"/>
                  </a:lnTo>
                  <a:lnTo>
                    <a:pt x="3373629" y="1587499"/>
                  </a:lnTo>
                  <a:close/>
                </a:path>
                <a:path w="3509645" h="4381500">
                  <a:moveTo>
                    <a:pt x="3350561" y="1181099"/>
                  </a:moveTo>
                  <a:lnTo>
                    <a:pt x="226801" y="1181100"/>
                  </a:lnTo>
                  <a:lnTo>
                    <a:pt x="238698" y="1193800"/>
                  </a:lnTo>
                  <a:lnTo>
                    <a:pt x="249339" y="1206500"/>
                  </a:lnTo>
                  <a:lnTo>
                    <a:pt x="258491" y="1206500"/>
                  </a:lnTo>
                  <a:lnTo>
                    <a:pt x="262049" y="1219200"/>
                  </a:lnTo>
                  <a:lnTo>
                    <a:pt x="264909" y="1219200"/>
                  </a:lnTo>
                  <a:lnTo>
                    <a:pt x="267317" y="1231900"/>
                  </a:lnTo>
                  <a:lnTo>
                    <a:pt x="268752" y="1244600"/>
                  </a:lnTo>
                  <a:lnTo>
                    <a:pt x="269190" y="1244600"/>
                  </a:lnTo>
                  <a:lnTo>
                    <a:pt x="268604" y="1257300"/>
                  </a:lnTo>
                  <a:lnTo>
                    <a:pt x="263135" y="1270000"/>
                  </a:lnTo>
                  <a:lnTo>
                    <a:pt x="252520" y="1295400"/>
                  </a:lnTo>
                  <a:lnTo>
                    <a:pt x="237704" y="1308100"/>
                  </a:lnTo>
                  <a:lnTo>
                    <a:pt x="186385" y="1308100"/>
                  </a:lnTo>
                  <a:lnTo>
                    <a:pt x="107391" y="1320800"/>
                  </a:lnTo>
                  <a:lnTo>
                    <a:pt x="67284" y="1358900"/>
                  </a:lnTo>
                  <a:lnTo>
                    <a:pt x="81762" y="1612900"/>
                  </a:lnTo>
                  <a:lnTo>
                    <a:pt x="177850" y="1612900"/>
                  </a:lnTo>
                  <a:lnTo>
                    <a:pt x="187446" y="1600200"/>
                  </a:lnTo>
                  <a:lnTo>
                    <a:pt x="210767" y="1600200"/>
                  </a:lnTo>
                  <a:lnTo>
                    <a:pt x="223799" y="1587500"/>
                  </a:lnTo>
                  <a:lnTo>
                    <a:pt x="3373629" y="1587499"/>
                  </a:lnTo>
                  <a:lnTo>
                    <a:pt x="3350561" y="1181099"/>
                  </a:lnTo>
                  <a:close/>
                </a:path>
                <a:path w="3509645" h="4381500">
                  <a:moveTo>
                    <a:pt x="130213" y="876300"/>
                  </a:moveTo>
                  <a:lnTo>
                    <a:pt x="40271" y="876300"/>
                  </a:lnTo>
                  <a:lnTo>
                    <a:pt x="63131" y="1282700"/>
                  </a:lnTo>
                  <a:lnTo>
                    <a:pt x="141033" y="1257300"/>
                  </a:lnTo>
                  <a:lnTo>
                    <a:pt x="139179" y="1257300"/>
                  </a:lnTo>
                  <a:lnTo>
                    <a:pt x="138595" y="1244600"/>
                  </a:lnTo>
                  <a:lnTo>
                    <a:pt x="139319" y="1244600"/>
                  </a:lnTo>
                  <a:lnTo>
                    <a:pt x="144852" y="1219200"/>
                  </a:lnTo>
                  <a:lnTo>
                    <a:pt x="156552" y="1206500"/>
                  </a:lnTo>
                  <a:lnTo>
                    <a:pt x="173101" y="1193800"/>
                  </a:lnTo>
                  <a:lnTo>
                    <a:pt x="193179" y="1181100"/>
                  </a:lnTo>
                  <a:lnTo>
                    <a:pt x="3350561" y="1181099"/>
                  </a:lnTo>
                  <a:lnTo>
                    <a:pt x="3334703" y="901700"/>
                  </a:lnTo>
                  <a:lnTo>
                    <a:pt x="154378" y="901700"/>
                  </a:lnTo>
                  <a:lnTo>
                    <a:pt x="141256" y="889000"/>
                  </a:lnTo>
                  <a:lnTo>
                    <a:pt x="130213" y="876300"/>
                  </a:lnTo>
                  <a:close/>
                </a:path>
                <a:path w="3509645" h="4381500">
                  <a:moveTo>
                    <a:pt x="3327494" y="774700"/>
                  </a:moveTo>
                  <a:lnTo>
                    <a:pt x="207988" y="774700"/>
                  </a:lnTo>
                  <a:lnTo>
                    <a:pt x="223961" y="787400"/>
                  </a:lnTo>
                  <a:lnTo>
                    <a:pt x="236252" y="800100"/>
                  </a:lnTo>
                  <a:lnTo>
                    <a:pt x="243814" y="825500"/>
                  </a:lnTo>
                  <a:lnTo>
                    <a:pt x="244881" y="825500"/>
                  </a:lnTo>
                  <a:lnTo>
                    <a:pt x="245883" y="838200"/>
                  </a:lnTo>
                  <a:lnTo>
                    <a:pt x="244251" y="850900"/>
                  </a:lnTo>
                  <a:lnTo>
                    <a:pt x="240054" y="863600"/>
                  </a:lnTo>
                  <a:lnTo>
                    <a:pt x="233362" y="876300"/>
                  </a:lnTo>
                  <a:lnTo>
                    <a:pt x="223596" y="889000"/>
                  </a:lnTo>
                  <a:lnTo>
                    <a:pt x="211920" y="889000"/>
                  </a:lnTo>
                  <a:lnTo>
                    <a:pt x="198759" y="901700"/>
                  </a:lnTo>
                  <a:lnTo>
                    <a:pt x="3334703" y="901700"/>
                  </a:lnTo>
                  <a:lnTo>
                    <a:pt x="3327494" y="774700"/>
                  </a:lnTo>
                  <a:close/>
                </a:path>
                <a:path w="3509645" h="4381500">
                  <a:moveTo>
                    <a:pt x="92633" y="431800"/>
                  </a:moveTo>
                  <a:lnTo>
                    <a:pt x="15074" y="431800"/>
                  </a:lnTo>
                  <a:lnTo>
                    <a:pt x="35991" y="800100"/>
                  </a:lnTo>
                  <a:lnTo>
                    <a:pt x="125133" y="800100"/>
                  </a:lnTo>
                  <a:lnTo>
                    <a:pt x="135029" y="787400"/>
                  </a:lnTo>
                  <a:lnTo>
                    <a:pt x="147335" y="787400"/>
                  </a:lnTo>
                  <a:lnTo>
                    <a:pt x="161523" y="774700"/>
                  </a:lnTo>
                  <a:lnTo>
                    <a:pt x="3327494" y="774700"/>
                  </a:lnTo>
                  <a:lnTo>
                    <a:pt x="3311635" y="495300"/>
                  </a:lnTo>
                  <a:lnTo>
                    <a:pt x="139191" y="495300"/>
                  </a:lnTo>
                  <a:lnTo>
                    <a:pt x="128780" y="482600"/>
                  </a:lnTo>
                  <a:lnTo>
                    <a:pt x="113656" y="482600"/>
                  </a:lnTo>
                  <a:lnTo>
                    <a:pt x="108751" y="469900"/>
                  </a:lnTo>
                  <a:lnTo>
                    <a:pt x="104440" y="469900"/>
                  </a:lnTo>
                  <a:lnTo>
                    <a:pt x="100749" y="457200"/>
                  </a:lnTo>
                  <a:lnTo>
                    <a:pt x="97596" y="457200"/>
                  </a:lnTo>
                  <a:lnTo>
                    <a:pt x="95172" y="444500"/>
                  </a:lnTo>
                  <a:lnTo>
                    <a:pt x="93507" y="444500"/>
                  </a:lnTo>
                  <a:lnTo>
                    <a:pt x="92633" y="431800"/>
                  </a:lnTo>
                  <a:close/>
                </a:path>
                <a:path w="3509645" h="4381500">
                  <a:moveTo>
                    <a:pt x="1074712" y="114300"/>
                  </a:moveTo>
                  <a:lnTo>
                    <a:pt x="0" y="165100"/>
                  </a:lnTo>
                  <a:lnTo>
                    <a:pt x="10858" y="368300"/>
                  </a:lnTo>
                  <a:lnTo>
                    <a:pt x="193635" y="368300"/>
                  </a:lnTo>
                  <a:lnTo>
                    <a:pt x="204419" y="381000"/>
                  </a:lnTo>
                  <a:lnTo>
                    <a:pt x="207810" y="381000"/>
                  </a:lnTo>
                  <a:lnTo>
                    <a:pt x="209981" y="393700"/>
                  </a:lnTo>
                  <a:lnTo>
                    <a:pt x="215709" y="393700"/>
                  </a:lnTo>
                  <a:lnTo>
                    <a:pt x="219474" y="406400"/>
                  </a:lnTo>
                  <a:lnTo>
                    <a:pt x="221784" y="419100"/>
                  </a:lnTo>
                  <a:lnTo>
                    <a:pt x="222654" y="431800"/>
                  </a:lnTo>
                  <a:lnTo>
                    <a:pt x="222034" y="431800"/>
                  </a:lnTo>
                  <a:lnTo>
                    <a:pt x="216627" y="457200"/>
                  </a:lnTo>
                  <a:lnTo>
                    <a:pt x="206244" y="469900"/>
                  </a:lnTo>
                  <a:lnTo>
                    <a:pt x="191808" y="482600"/>
                  </a:lnTo>
                  <a:lnTo>
                    <a:pt x="174244" y="495300"/>
                  </a:lnTo>
                  <a:lnTo>
                    <a:pt x="3311635" y="495300"/>
                  </a:lnTo>
                  <a:lnTo>
                    <a:pt x="3298660" y="266700"/>
                  </a:lnTo>
                  <a:lnTo>
                    <a:pt x="1079258" y="266700"/>
                  </a:lnTo>
                  <a:lnTo>
                    <a:pt x="1086091" y="254000"/>
                  </a:lnTo>
                  <a:lnTo>
                    <a:pt x="1078014" y="254000"/>
                  </a:lnTo>
                  <a:lnTo>
                    <a:pt x="1093533" y="215900"/>
                  </a:lnTo>
                  <a:lnTo>
                    <a:pt x="1075245" y="190500"/>
                  </a:lnTo>
                  <a:lnTo>
                    <a:pt x="1078153" y="177800"/>
                  </a:lnTo>
                  <a:lnTo>
                    <a:pt x="1073988" y="177800"/>
                  </a:lnTo>
                  <a:lnTo>
                    <a:pt x="1089456" y="139700"/>
                  </a:lnTo>
                  <a:lnTo>
                    <a:pt x="1074712" y="114300"/>
                  </a:lnTo>
                  <a:close/>
                </a:path>
                <a:path w="3509645" h="4381500">
                  <a:moveTo>
                    <a:pt x="124858" y="368300"/>
                  </a:moveTo>
                  <a:lnTo>
                    <a:pt x="31495" y="368300"/>
                  </a:lnTo>
                  <a:lnTo>
                    <a:pt x="105435" y="381000"/>
                  </a:lnTo>
                  <a:lnTo>
                    <a:pt x="112736" y="381000"/>
                  </a:lnTo>
                  <a:lnTo>
                    <a:pt x="124858" y="368300"/>
                  </a:lnTo>
                  <a:close/>
                </a:path>
                <a:path w="3509645" h="4381500">
                  <a:moveTo>
                    <a:pt x="3106839" y="0"/>
                  </a:moveTo>
                  <a:lnTo>
                    <a:pt x="3056204" y="0"/>
                  </a:lnTo>
                  <a:lnTo>
                    <a:pt x="2207488" y="50800"/>
                  </a:lnTo>
                  <a:lnTo>
                    <a:pt x="2212517" y="50800"/>
                  </a:lnTo>
                  <a:lnTo>
                    <a:pt x="2195182" y="76200"/>
                  </a:lnTo>
                  <a:lnTo>
                    <a:pt x="2214867" y="101600"/>
                  </a:lnTo>
                  <a:lnTo>
                    <a:pt x="2211222" y="114300"/>
                  </a:lnTo>
                  <a:lnTo>
                    <a:pt x="2216124" y="127000"/>
                  </a:lnTo>
                  <a:lnTo>
                    <a:pt x="2199525" y="152400"/>
                  </a:lnTo>
                  <a:lnTo>
                    <a:pt x="2219045" y="190500"/>
                  </a:lnTo>
                  <a:lnTo>
                    <a:pt x="2211552" y="190500"/>
                  </a:lnTo>
                  <a:lnTo>
                    <a:pt x="2220302" y="203200"/>
                  </a:lnTo>
                  <a:lnTo>
                    <a:pt x="1079258" y="266700"/>
                  </a:lnTo>
                  <a:lnTo>
                    <a:pt x="3298660" y="266700"/>
                  </a:lnTo>
                  <a:lnTo>
                    <a:pt x="3295777" y="215900"/>
                  </a:lnTo>
                  <a:lnTo>
                    <a:pt x="3292383" y="177800"/>
                  </a:lnTo>
                  <a:lnTo>
                    <a:pt x="3275753" y="127000"/>
                  </a:lnTo>
                  <a:lnTo>
                    <a:pt x="3233527" y="63500"/>
                  </a:lnTo>
                  <a:lnTo>
                    <a:pt x="3196814" y="38100"/>
                  </a:lnTo>
                  <a:lnTo>
                    <a:pt x="3154147" y="12700"/>
                  </a:lnTo>
                  <a:lnTo>
                    <a:pt x="3106839" y="0"/>
                  </a:lnTo>
                  <a:close/>
                </a:path>
              </a:pathLst>
            </a:custGeom>
            <a:solidFill>
              <a:srgbClr val="82C8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1155" y="4878565"/>
              <a:ext cx="141536" cy="2119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05546" y="5308333"/>
              <a:ext cx="95809" cy="317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6544" y="5288115"/>
              <a:ext cx="2825" cy="330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393119" y="2024625"/>
              <a:ext cx="1149350" cy="211454"/>
            </a:xfrm>
            <a:custGeom>
              <a:avLst/>
              <a:gdLst/>
              <a:ahLst/>
              <a:cxnLst/>
              <a:rect l="l" t="t" r="r" b="b"/>
              <a:pathLst>
                <a:path w="1149350" h="211455">
                  <a:moveTo>
                    <a:pt x="1127366" y="125336"/>
                  </a:moveTo>
                  <a:lnTo>
                    <a:pt x="1123645" y="133540"/>
                  </a:lnTo>
                  <a:lnTo>
                    <a:pt x="1144409" y="159016"/>
                  </a:lnTo>
                  <a:lnTo>
                    <a:pt x="1144631" y="159016"/>
                  </a:lnTo>
                  <a:lnTo>
                    <a:pt x="1148829" y="151663"/>
                  </a:lnTo>
                  <a:lnTo>
                    <a:pt x="1127366" y="125336"/>
                  </a:lnTo>
                  <a:close/>
                </a:path>
                <a:path w="1149350" h="211455">
                  <a:moveTo>
                    <a:pt x="22694" y="175031"/>
                  </a:moveTo>
                  <a:lnTo>
                    <a:pt x="7213" y="203441"/>
                  </a:lnTo>
                  <a:lnTo>
                    <a:pt x="11938" y="211391"/>
                  </a:lnTo>
                  <a:lnTo>
                    <a:pt x="27419" y="182981"/>
                  </a:lnTo>
                  <a:lnTo>
                    <a:pt x="22694" y="175031"/>
                  </a:lnTo>
                  <a:close/>
                </a:path>
                <a:path w="1149350" h="211455">
                  <a:moveTo>
                    <a:pt x="1124153" y="49212"/>
                  </a:moveTo>
                  <a:lnTo>
                    <a:pt x="1119746" y="57696"/>
                  </a:lnTo>
                  <a:lnTo>
                    <a:pt x="1140574" y="79095"/>
                  </a:lnTo>
                  <a:lnTo>
                    <a:pt x="1144600" y="70205"/>
                  </a:lnTo>
                  <a:lnTo>
                    <a:pt x="1124153" y="49212"/>
                  </a:lnTo>
                  <a:close/>
                </a:path>
                <a:path w="1149350" h="211455">
                  <a:moveTo>
                    <a:pt x="1141031" y="0"/>
                  </a:moveTo>
                  <a:lnTo>
                    <a:pt x="0" y="63004"/>
                  </a:lnTo>
                  <a:lnTo>
                    <a:pt x="8267" y="76936"/>
                  </a:lnTo>
                  <a:lnTo>
                    <a:pt x="1133348" y="14808"/>
                  </a:lnTo>
                  <a:lnTo>
                    <a:pt x="1141031" y="0"/>
                  </a:lnTo>
                  <a:close/>
                </a:path>
                <a:path w="1149350" h="211455">
                  <a:moveTo>
                    <a:pt x="18897" y="107035"/>
                  </a:moveTo>
                  <a:lnTo>
                    <a:pt x="3441" y="130403"/>
                  </a:lnTo>
                  <a:lnTo>
                    <a:pt x="8509" y="138950"/>
                  </a:lnTo>
                  <a:lnTo>
                    <a:pt x="23964" y="115569"/>
                  </a:lnTo>
                  <a:lnTo>
                    <a:pt x="18897" y="1070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21709" y="2140013"/>
              <a:ext cx="23837" cy="3342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04668" y="2192604"/>
              <a:ext cx="23977" cy="11734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26929" y="2215946"/>
              <a:ext cx="22796" cy="31419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2394372" y="2038936"/>
              <a:ext cx="1144905" cy="209550"/>
            </a:xfrm>
            <a:custGeom>
              <a:avLst/>
              <a:gdLst/>
              <a:ahLst/>
              <a:cxnLst/>
              <a:rect l="l" t="t" r="r" b="b"/>
              <a:pathLst>
                <a:path w="1144904" h="209550">
                  <a:moveTo>
                    <a:pt x="10680" y="197078"/>
                  </a:moveTo>
                  <a:lnTo>
                    <a:pt x="7226" y="203428"/>
                  </a:lnTo>
                  <a:lnTo>
                    <a:pt x="10541" y="209029"/>
                  </a:lnTo>
                  <a:lnTo>
                    <a:pt x="17538" y="208622"/>
                  </a:lnTo>
                  <a:lnTo>
                    <a:pt x="10680" y="197078"/>
                  </a:lnTo>
                  <a:close/>
                </a:path>
                <a:path w="1144904" h="209550">
                  <a:moveTo>
                    <a:pt x="1139317" y="64782"/>
                  </a:moveTo>
                  <a:lnTo>
                    <a:pt x="1121130" y="104914"/>
                  </a:lnTo>
                  <a:lnTo>
                    <a:pt x="1126109" y="111023"/>
                  </a:lnTo>
                  <a:lnTo>
                    <a:pt x="1144612" y="70218"/>
                  </a:lnTo>
                  <a:lnTo>
                    <a:pt x="1139317" y="64782"/>
                  </a:lnTo>
                  <a:close/>
                </a:path>
                <a:path w="1144904" h="209550">
                  <a:moveTo>
                    <a:pt x="7264" y="124637"/>
                  </a:moveTo>
                  <a:lnTo>
                    <a:pt x="3441" y="130403"/>
                  </a:lnTo>
                  <a:lnTo>
                    <a:pt x="21450" y="160718"/>
                  </a:lnTo>
                  <a:lnTo>
                    <a:pt x="24904" y="154368"/>
                  </a:lnTo>
                  <a:lnTo>
                    <a:pt x="7264" y="124637"/>
                  </a:lnTo>
                  <a:close/>
                </a:path>
                <a:path w="1144904" h="209550">
                  <a:moveTo>
                    <a:pt x="1141031" y="0"/>
                  </a:moveTo>
                  <a:lnTo>
                    <a:pt x="1132090" y="495"/>
                  </a:lnTo>
                  <a:lnTo>
                    <a:pt x="1117244" y="29082"/>
                  </a:lnTo>
                  <a:lnTo>
                    <a:pt x="1122908" y="34899"/>
                  </a:lnTo>
                  <a:lnTo>
                    <a:pt x="1141031" y="0"/>
                  </a:lnTo>
                  <a:close/>
                </a:path>
                <a:path w="1144904" h="209550">
                  <a:moveTo>
                    <a:pt x="7010" y="62623"/>
                  </a:moveTo>
                  <a:lnTo>
                    <a:pt x="0" y="63004"/>
                  </a:lnTo>
                  <a:lnTo>
                    <a:pt x="17640" y="92722"/>
                  </a:lnTo>
                  <a:lnTo>
                    <a:pt x="21463" y="86956"/>
                  </a:lnTo>
                  <a:lnTo>
                    <a:pt x="7010" y="62623"/>
                  </a:lnTo>
                  <a:close/>
                </a:path>
              </a:pathLst>
            </a:custGeom>
            <a:solidFill>
              <a:srgbClr val="82C8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04922" y="2212352"/>
              <a:ext cx="18123" cy="36398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20440" y="2103475"/>
              <a:ext cx="26365" cy="112471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05938" y="2238349"/>
              <a:ext cx="1145057" cy="85915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2401384" y="2039428"/>
              <a:ext cx="1136650" cy="208279"/>
            </a:xfrm>
            <a:custGeom>
              <a:avLst/>
              <a:gdLst/>
              <a:ahLst/>
              <a:cxnLst/>
              <a:rect l="l" t="t" r="r" b="b"/>
              <a:pathLst>
                <a:path w="1136650" h="208280">
                  <a:moveTo>
                    <a:pt x="1125080" y="0"/>
                  </a:moveTo>
                  <a:lnTo>
                    <a:pt x="0" y="62128"/>
                  </a:lnTo>
                  <a:lnTo>
                    <a:pt x="14452" y="86461"/>
                  </a:lnTo>
                  <a:lnTo>
                    <a:pt x="10629" y="92240"/>
                  </a:lnTo>
                  <a:lnTo>
                    <a:pt x="15709" y="100774"/>
                  </a:lnTo>
                  <a:lnTo>
                    <a:pt x="254" y="124142"/>
                  </a:lnTo>
                  <a:lnTo>
                    <a:pt x="17894" y="153873"/>
                  </a:lnTo>
                  <a:lnTo>
                    <a:pt x="14439" y="160223"/>
                  </a:lnTo>
                  <a:lnTo>
                    <a:pt x="19164" y="168186"/>
                  </a:lnTo>
                  <a:lnTo>
                    <a:pt x="3670" y="196583"/>
                  </a:lnTo>
                  <a:lnTo>
                    <a:pt x="10528" y="208140"/>
                  </a:lnTo>
                  <a:lnTo>
                    <a:pt x="1136142" y="144221"/>
                  </a:lnTo>
                  <a:lnTo>
                    <a:pt x="1115390" y="118732"/>
                  </a:lnTo>
                  <a:lnTo>
                    <a:pt x="1119098" y="110528"/>
                  </a:lnTo>
                  <a:lnTo>
                    <a:pt x="1114120" y="104432"/>
                  </a:lnTo>
                  <a:lnTo>
                    <a:pt x="1132306" y="64287"/>
                  </a:lnTo>
                  <a:lnTo>
                    <a:pt x="1111478" y="42900"/>
                  </a:lnTo>
                  <a:lnTo>
                    <a:pt x="1115898" y="34404"/>
                  </a:lnTo>
                  <a:lnTo>
                    <a:pt x="1110234" y="28587"/>
                  </a:lnTo>
                  <a:lnTo>
                    <a:pt x="1125080" y="0"/>
                  </a:lnTo>
                  <a:close/>
                </a:path>
              </a:pathLst>
            </a:custGeom>
            <a:solidFill>
              <a:srgbClr val="263C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11907" y="2183651"/>
              <a:ext cx="1125753" cy="64706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2408845" y="2103478"/>
              <a:ext cx="1133475" cy="206375"/>
            </a:xfrm>
            <a:custGeom>
              <a:avLst/>
              <a:gdLst/>
              <a:ahLst/>
              <a:cxnLst/>
              <a:rect l="l" t="t" r="r" b="b"/>
              <a:pathLst>
                <a:path w="1133475" h="206375">
                  <a:moveTo>
                    <a:pt x="1128433" y="0"/>
                  </a:moveTo>
                  <a:lnTo>
                    <a:pt x="3530" y="63881"/>
                  </a:lnTo>
                  <a:lnTo>
                    <a:pt x="14198" y="81838"/>
                  </a:lnTo>
                  <a:lnTo>
                    <a:pt x="11290" y="89115"/>
                  </a:lnTo>
                  <a:lnTo>
                    <a:pt x="15468" y="96139"/>
                  </a:lnTo>
                  <a:lnTo>
                    <a:pt x="0" y="134874"/>
                  </a:lnTo>
                  <a:lnTo>
                    <a:pt x="18542" y="166103"/>
                  </a:lnTo>
                  <a:lnTo>
                    <a:pt x="15379" y="172961"/>
                  </a:lnTo>
                  <a:lnTo>
                    <a:pt x="19799" y="180403"/>
                  </a:lnTo>
                  <a:lnTo>
                    <a:pt x="7937" y="206032"/>
                  </a:lnTo>
                  <a:lnTo>
                    <a:pt x="1133386" y="143878"/>
                  </a:lnTo>
                  <a:lnTo>
                    <a:pt x="1118082" y="119583"/>
                  </a:lnTo>
                  <a:lnTo>
                    <a:pt x="1121359" y="112458"/>
                  </a:lnTo>
                  <a:lnTo>
                    <a:pt x="1116838" y="105282"/>
                  </a:lnTo>
                  <a:lnTo>
                    <a:pt x="1133055" y="69964"/>
                  </a:lnTo>
                  <a:lnTo>
                    <a:pt x="1112862" y="43827"/>
                  </a:lnTo>
                  <a:lnTo>
                    <a:pt x="1117015" y="36537"/>
                  </a:lnTo>
                  <a:lnTo>
                    <a:pt x="1111592" y="29514"/>
                  </a:lnTo>
                  <a:lnTo>
                    <a:pt x="1128433" y="0"/>
                  </a:lnTo>
                  <a:close/>
                </a:path>
              </a:pathLst>
            </a:custGeom>
            <a:solidFill>
              <a:srgbClr val="263C7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 rot="21420000">
            <a:off x="1648628" y="2549580"/>
            <a:ext cx="2700661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6200" indent="-76200">
              <a:lnSpc>
                <a:spcPts val="785"/>
              </a:lnSpc>
              <a:buClr>
                <a:srgbClr val="263C7F"/>
              </a:buClr>
              <a:buChar char="&gt;"/>
              <a:tabLst>
                <a:tab pos="76200" algn="l"/>
              </a:tabLst>
            </a:pPr>
            <a:r>
              <a:rPr dirty="0" sz="800" b="1">
                <a:solidFill>
                  <a:srgbClr val="FFFFFF"/>
                </a:solidFill>
                <a:latin typeface="Poppins"/>
                <a:cs typeface="Poppins"/>
              </a:rPr>
              <a:t>Depuis</a:t>
            </a:r>
            <a:r>
              <a:rPr dirty="0" sz="800" spc="-1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800" b="1">
                <a:solidFill>
                  <a:srgbClr val="FFFFFF"/>
                </a:solidFill>
                <a:latin typeface="Poppins"/>
                <a:cs typeface="Poppins"/>
              </a:rPr>
              <a:t>2021</a:t>
            </a: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,</a:t>
            </a:r>
            <a:r>
              <a:rPr dirty="0" sz="800" spc="-1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les</a:t>
            </a:r>
            <a:r>
              <a:rPr dirty="0" sz="8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restrictions</a:t>
            </a:r>
            <a:r>
              <a:rPr dirty="0" baseline="3472" sz="1200" spc="-22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sur</a:t>
            </a:r>
            <a:r>
              <a:rPr dirty="0" baseline="3472" sz="12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les</a:t>
            </a:r>
            <a:r>
              <a:rPr dirty="0" baseline="3472" sz="1200" spc="-22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boîtes</a:t>
            </a:r>
            <a:r>
              <a:rPr dirty="0" baseline="3472" sz="1200" spc="-22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aux</a:t>
            </a:r>
            <a:r>
              <a:rPr dirty="0" baseline="3472" sz="12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6944" sz="1200" spc="-15">
                <a:solidFill>
                  <a:srgbClr val="FFFFFF"/>
                </a:solidFill>
                <a:latin typeface="Poppins"/>
                <a:cs typeface="Poppins"/>
              </a:rPr>
              <a:t>lettres</a:t>
            </a:r>
            <a:endParaRPr baseline="6944" sz="1200">
              <a:latin typeface="Poppins"/>
              <a:cs typeface="Poppins"/>
            </a:endParaRPr>
          </a:p>
        </p:txBody>
      </p:sp>
      <p:sp>
        <p:nvSpPr>
          <p:cNvPr id="35" name="object 35" descr=""/>
          <p:cNvSpPr txBox="1"/>
          <p:nvPr/>
        </p:nvSpPr>
        <p:spPr>
          <a:xfrm rot="21420000">
            <a:off x="1735711" y="2736279"/>
            <a:ext cx="2576294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80"/>
              </a:lnSpc>
            </a:pP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ont </a:t>
            </a:r>
            <a:r>
              <a:rPr dirty="0" sz="800" spc="-10">
                <a:solidFill>
                  <a:srgbClr val="FFFFFF"/>
                </a:solidFill>
                <a:latin typeface="Poppins"/>
                <a:cs typeface="Poppins"/>
              </a:rPr>
              <a:t>progressivement</a:t>
            </a:r>
            <a:r>
              <a:rPr dirty="0" sz="800" spc="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conduit à</a:t>
            </a:r>
            <a:r>
              <a:rPr dirty="0" baseline="3472" sz="1200" spc="7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un arrêt</a:t>
            </a:r>
            <a:r>
              <a:rPr dirty="0" baseline="3472" sz="1200" spc="7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total </a:t>
            </a:r>
            <a:r>
              <a:rPr dirty="0" baseline="6944" sz="1200" spc="-15">
                <a:solidFill>
                  <a:srgbClr val="FFFFFF"/>
                </a:solidFill>
                <a:latin typeface="Poppins"/>
                <a:cs typeface="Poppins"/>
              </a:rPr>
              <a:t>prévu</a:t>
            </a:r>
            <a:endParaRPr baseline="6944" sz="1200">
              <a:latin typeface="Poppins"/>
              <a:cs typeface="Poppins"/>
            </a:endParaRPr>
          </a:p>
        </p:txBody>
      </p:sp>
      <p:sp>
        <p:nvSpPr>
          <p:cNvPr id="36" name="object 36" descr=""/>
          <p:cNvSpPr txBox="1"/>
          <p:nvPr/>
        </p:nvSpPr>
        <p:spPr>
          <a:xfrm rot="21420000">
            <a:off x="1746309" y="2919832"/>
            <a:ext cx="2726678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85"/>
              </a:lnSpc>
            </a:pP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d’ici</a:t>
            </a:r>
            <a:r>
              <a:rPr dirty="0" sz="800" spc="-2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2025,</a:t>
            </a:r>
            <a:r>
              <a:rPr dirty="0" sz="8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créant</a:t>
            </a:r>
            <a:r>
              <a:rPr dirty="0" sz="8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ainsi</a:t>
            </a:r>
            <a:r>
              <a:rPr dirty="0" baseline="3472" sz="1200" spc="-3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une</a:t>
            </a:r>
            <a:r>
              <a:rPr dirty="0" baseline="3472" sz="1200" spc="-22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 b="1">
                <a:solidFill>
                  <a:srgbClr val="FFFFFF"/>
                </a:solidFill>
                <a:latin typeface="Poppins SemiBold"/>
                <a:cs typeface="Poppins SemiBold"/>
              </a:rPr>
              <a:t>opportunité</a:t>
            </a:r>
            <a:r>
              <a:rPr dirty="0" baseline="3472" sz="1200" spc="-22" b="1">
                <a:solidFill>
                  <a:srgbClr val="FFFFFF"/>
                </a:solidFill>
                <a:latin typeface="Poppins SemiBold"/>
                <a:cs typeface="Poppins SemiBold"/>
              </a:rPr>
              <a:t> </a:t>
            </a:r>
            <a:r>
              <a:rPr dirty="0" baseline="3472" sz="1200" b="1">
                <a:solidFill>
                  <a:srgbClr val="FFFFFF"/>
                </a:solidFill>
                <a:latin typeface="Poppins SemiBold"/>
                <a:cs typeface="Poppins SemiBold"/>
              </a:rPr>
              <a:t>majeure</a:t>
            </a:r>
            <a:r>
              <a:rPr dirty="0" baseline="3472" sz="1200" spc="-22" b="1">
                <a:solidFill>
                  <a:srgbClr val="FFFFFF"/>
                </a:solidFill>
                <a:latin typeface="Poppins SemiBold"/>
                <a:cs typeface="Poppins SemiBold"/>
              </a:rPr>
              <a:t> </a:t>
            </a:r>
            <a:r>
              <a:rPr dirty="0" baseline="6944" sz="1200" spc="-30" b="1">
                <a:solidFill>
                  <a:srgbClr val="FFFFFF"/>
                </a:solidFill>
                <a:latin typeface="Poppins SemiBold"/>
                <a:cs typeface="Poppins SemiBold"/>
              </a:rPr>
              <a:t>dans</a:t>
            </a:r>
            <a:endParaRPr baseline="6944" sz="1200">
              <a:latin typeface="Poppins SemiBold"/>
              <a:cs typeface="Poppins SemiBold"/>
            </a:endParaRPr>
          </a:p>
        </p:txBody>
      </p:sp>
      <p:sp>
        <p:nvSpPr>
          <p:cNvPr id="37" name="object 37" descr=""/>
          <p:cNvSpPr txBox="1"/>
          <p:nvPr/>
        </p:nvSpPr>
        <p:spPr>
          <a:xfrm rot="21420000">
            <a:off x="1756539" y="3155611"/>
            <a:ext cx="964849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70"/>
              </a:lnSpc>
            </a:pPr>
            <a:r>
              <a:rPr dirty="0" sz="800" b="1">
                <a:solidFill>
                  <a:srgbClr val="FFFFFF"/>
                </a:solidFill>
                <a:latin typeface="Poppins SemiBold"/>
                <a:cs typeface="Poppins SemiBold"/>
              </a:rPr>
              <a:t>le</a:t>
            </a:r>
            <a:r>
              <a:rPr dirty="0" sz="800" spc="-5" b="1">
                <a:solidFill>
                  <a:srgbClr val="FFFFFF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FFFFFF"/>
                </a:solidFill>
                <a:latin typeface="Poppins SemiBold"/>
                <a:cs typeface="Poppins SemiBold"/>
              </a:rPr>
              <a:t>domaine</a:t>
            </a:r>
            <a:r>
              <a:rPr dirty="0" sz="800" spc="-5" b="1">
                <a:solidFill>
                  <a:srgbClr val="FFFFFF"/>
                </a:solidFill>
                <a:latin typeface="Poppins SemiBold"/>
                <a:cs typeface="Poppins SemiBold"/>
              </a:rPr>
              <a:t> </a:t>
            </a:r>
            <a:r>
              <a:rPr dirty="0" sz="800" spc="-10" b="1">
                <a:solidFill>
                  <a:srgbClr val="FFFFFF"/>
                </a:solidFill>
                <a:latin typeface="Poppins SemiBold"/>
                <a:cs typeface="Poppins SemiBold"/>
              </a:rPr>
              <a:t>digital</a:t>
            </a:r>
            <a:r>
              <a:rPr dirty="0" baseline="3472" sz="1200" spc="-15">
                <a:solidFill>
                  <a:srgbClr val="FFFFFF"/>
                </a:solidFill>
                <a:latin typeface="Poppins"/>
                <a:cs typeface="Poppins"/>
              </a:rPr>
              <a:t>.</a:t>
            </a:r>
            <a:endParaRPr baseline="3472" sz="1200">
              <a:latin typeface="Poppins"/>
              <a:cs typeface="Poppins"/>
            </a:endParaRPr>
          </a:p>
        </p:txBody>
      </p:sp>
      <p:sp>
        <p:nvSpPr>
          <p:cNvPr id="38" name="object 38" descr=""/>
          <p:cNvSpPr txBox="1"/>
          <p:nvPr/>
        </p:nvSpPr>
        <p:spPr>
          <a:xfrm rot="21420000">
            <a:off x="1701890" y="3486948"/>
            <a:ext cx="2734293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6200" indent="-76200">
              <a:lnSpc>
                <a:spcPts val="785"/>
              </a:lnSpc>
              <a:buClr>
                <a:srgbClr val="263C7F"/>
              </a:buClr>
              <a:buFont typeface="Poppins"/>
              <a:buChar char="&gt;"/>
              <a:tabLst>
                <a:tab pos="76200" algn="l"/>
              </a:tabLst>
            </a:pP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La</a:t>
            </a:r>
            <a:r>
              <a:rPr dirty="0" sz="800" spc="-2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distribution</a:t>
            </a:r>
            <a:r>
              <a:rPr dirty="0" sz="800" spc="-1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papier</a:t>
            </a:r>
            <a:r>
              <a:rPr dirty="0" baseline="3472" sz="12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est</a:t>
            </a:r>
            <a:r>
              <a:rPr dirty="0" baseline="3472" sz="12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de</a:t>
            </a:r>
            <a:r>
              <a:rPr dirty="0" baseline="3472" sz="12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plus</a:t>
            </a:r>
            <a:r>
              <a:rPr dirty="0" baseline="3472" sz="12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en</a:t>
            </a:r>
            <a:r>
              <a:rPr dirty="0" baseline="3472" sz="12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plus</a:t>
            </a:r>
            <a:r>
              <a:rPr dirty="0" baseline="3472" sz="12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mal</a:t>
            </a:r>
            <a:r>
              <a:rPr dirty="0" baseline="3472" sz="12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6944" sz="1200" spc="-15">
                <a:solidFill>
                  <a:srgbClr val="FFFFFF"/>
                </a:solidFill>
                <a:latin typeface="Poppins"/>
                <a:cs typeface="Poppins"/>
              </a:rPr>
              <a:t>perçue</a:t>
            </a:r>
            <a:endParaRPr baseline="6944" sz="1200">
              <a:latin typeface="Poppins"/>
              <a:cs typeface="Poppins"/>
            </a:endParaRPr>
          </a:p>
        </p:txBody>
      </p:sp>
      <p:sp>
        <p:nvSpPr>
          <p:cNvPr id="39" name="object 39" descr=""/>
          <p:cNvSpPr txBox="1"/>
          <p:nvPr/>
        </p:nvSpPr>
        <p:spPr>
          <a:xfrm rot="21420000">
            <a:off x="1789039" y="3679022"/>
            <a:ext cx="2413234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80"/>
              </a:lnSpc>
            </a:pP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et</a:t>
            </a:r>
            <a:r>
              <a:rPr dirty="0" sz="800" spc="-2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non</a:t>
            </a:r>
            <a:r>
              <a:rPr dirty="0" sz="800" spc="-2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conforme</a:t>
            </a:r>
            <a:r>
              <a:rPr dirty="0" sz="800" spc="-2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aux</a:t>
            </a:r>
            <a:r>
              <a:rPr dirty="0" baseline="3472" sz="1200" spc="-37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critères</a:t>
            </a:r>
            <a:r>
              <a:rPr dirty="0" baseline="3472" sz="1200" spc="-37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de</a:t>
            </a:r>
            <a:r>
              <a:rPr dirty="0" baseline="3472" sz="1200" spc="-37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 spc="-15" b="1">
                <a:solidFill>
                  <a:srgbClr val="FFFFFF"/>
                </a:solidFill>
                <a:latin typeface="Poppins SemiBold"/>
                <a:cs typeface="Poppins SemiBold"/>
              </a:rPr>
              <a:t>Responsabilité</a:t>
            </a:r>
            <a:endParaRPr baseline="3472" sz="1200">
              <a:latin typeface="Poppins SemiBold"/>
              <a:cs typeface="Poppins SemiBold"/>
            </a:endParaRPr>
          </a:p>
        </p:txBody>
      </p:sp>
      <p:sp>
        <p:nvSpPr>
          <p:cNvPr id="40" name="object 40" descr=""/>
          <p:cNvSpPr txBox="1"/>
          <p:nvPr/>
        </p:nvSpPr>
        <p:spPr>
          <a:xfrm rot="21420000">
            <a:off x="1799729" y="3891009"/>
            <a:ext cx="152168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75"/>
              </a:lnSpc>
            </a:pPr>
            <a:r>
              <a:rPr dirty="0" sz="800" b="1">
                <a:solidFill>
                  <a:srgbClr val="FFFFFF"/>
                </a:solidFill>
                <a:latin typeface="Poppins SemiBold"/>
                <a:cs typeface="Poppins SemiBold"/>
              </a:rPr>
              <a:t>Sociale</a:t>
            </a:r>
            <a:r>
              <a:rPr dirty="0" sz="800" spc="-15" b="1">
                <a:solidFill>
                  <a:srgbClr val="FFFFFF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FFFFFF"/>
                </a:solidFill>
                <a:latin typeface="Poppins SemiBold"/>
                <a:cs typeface="Poppins SemiBold"/>
              </a:rPr>
              <a:t>des</a:t>
            </a:r>
            <a:r>
              <a:rPr dirty="0" sz="800" spc="-15" b="1">
                <a:solidFill>
                  <a:srgbClr val="FFFFFF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FFFFFF"/>
                </a:solidFill>
                <a:latin typeface="Poppins SemiBold"/>
                <a:cs typeface="Poppins SemiBold"/>
              </a:rPr>
              <a:t>Entreprises</a:t>
            </a:r>
            <a:r>
              <a:rPr dirty="0" sz="800" spc="-15" b="1">
                <a:solidFill>
                  <a:srgbClr val="FFFFFF"/>
                </a:solidFill>
                <a:latin typeface="Poppins SemiBold"/>
                <a:cs typeface="Poppins SemiBold"/>
              </a:rPr>
              <a:t> </a:t>
            </a:r>
            <a:r>
              <a:rPr dirty="0" baseline="3472" sz="1200" spc="-15" b="1">
                <a:solidFill>
                  <a:srgbClr val="FFFFFF"/>
                </a:solidFill>
                <a:latin typeface="Poppins SemiBold"/>
                <a:cs typeface="Poppins SemiBold"/>
              </a:rPr>
              <a:t>(RSE).</a:t>
            </a:r>
            <a:endParaRPr baseline="3472" sz="1200">
              <a:latin typeface="Poppins SemiBold"/>
              <a:cs typeface="Poppins SemiBold"/>
            </a:endParaRPr>
          </a:p>
        </p:txBody>
      </p:sp>
      <p:sp>
        <p:nvSpPr>
          <p:cNvPr id="41" name="object 41" descr=""/>
          <p:cNvSpPr txBox="1"/>
          <p:nvPr/>
        </p:nvSpPr>
        <p:spPr>
          <a:xfrm rot="21420000">
            <a:off x="1744632" y="4247168"/>
            <a:ext cx="2382147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6200" indent="-76200">
              <a:lnSpc>
                <a:spcPts val="780"/>
              </a:lnSpc>
              <a:buClr>
                <a:srgbClr val="263C7F"/>
              </a:buClr>
              <a:buFont typeface="Poppins"/>
              <a:buChar char="&gt;"/>
              <a:tabLst>
                <a:tab pos="76200" algn="l"/>
              </a:tabLst>
            </a:pP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Les</a:t>
            </a:r>
            <a:r>
              <a:rPr dirty="0" sz="8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salons</a:t>
            </a:r>
            <a:r>
              <a:rPr dirty="0" sz="8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sont</a:t>
            </a:r>
            <a:r>
              <a:rPr dirty="0" sz="800" spc="-1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en</a:t>
            </a:r>
            <a:r>
              <a:rPr dirty="0" baseline="3472" sz="1200" spc="-22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cours</a:t>
            </a:r>
            <a:r>
              <a:rPr dirty="0" baseline="3472" sz="12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de</a:t>
            </a:r>
            <a:r>
              <a:rPr dirty="0" baseline="3472" sz="1200" spc="-22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refonte</a:t>
            </a:r>
            <a:r>
              <a:rPr dirty="0" baseline="3472" sz="12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pour</a:t>
            </a:r>
            <a:r>
              <a:rPr dirty="0" baseline="3472" sz="1200" spc="-22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 spc="-15">
                <a:solidFill>
                  <a:srgbClr val="FFFFFF"/>
                </a:solidFill>
                <a:latin typeface="Poppins"/>
                <a:cs typeface="Poppins"/>
              </a:rPr>
              <a:t>offrir</a:t>
            </a:r>
            <a:endParaRPr baseline="3472" sz="1200">
              <a:latin typeface="Poppins"/>
              <a:cs typeface="Poppins"/>
            </a:endParaRPr>
          </a:p>
        </p:txBody>
      </p:sp>
      <p:sp>
        <p:nvSpPr>
          <p:cNvPr id="42" name="object 42" descr=""/>
          <p:cNvSpPr txBox="1"/>
          <p:nvPr/>
        </p:nvSpPr>
        <p:spPr>
          <a:xfrm rot="21420000">
            <a:off x="1831585" y="4423626"/>
            <a:ext cx="263403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85"/>
              </a:lnSpc>
            </a:pPr>
            <a:r>
              <a:rPr dirty="0" sz="800" b="1">
                <a:solidFill>
                  <a:srgbClr val="FFFFFF"/>
                </a:solidFill>
                <a:latin typeface="Poppins SemiBold"/>
                <a:cs typeface="Poppins SemiBold"/>
              </a:rPr>
              <a:t>une</a:t>
            </a:r>
            <a:r>
              <a:rPr dirty="0" sz="800" spc="-10" b="1">
                <a:solidFill>
                  <a:srgbClr val="FFFFFF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FFFFFF"/>
                </a:solidFill>
                <a:latin typeface="Poppins SemiBold"/>
                <a:cs typeface="Poppins SemiBold"/>
              </a:rPr>
              <a:t>expérience</a:t>
            </a:r>
            <a:r>
              <a:rPr dirty="0" sz="800" spc="-5" b="1">
                <a:solidFill>
                  <a:srgbClr val="FFFFFF"/>
                </a:solidFill>
                <a:latin typeface="Poppins SemiBold"/>
                <a:cs typeface="Poppins SemiBold"/>
              </a:rPr>
              <a:t> </a:t>
            </a:r>
            <a:r>
              <a:rPr dirty="0" baseline="3472" sz="1200" b="1">
                <a:solidFill>
                  <a:srgbClr val="FFFFFF"/>
                </a:solidFill>
                <a:latin typeface="Poppins SemiBold"/>
                <a:cs typeface="Poppins SemiBold"/>
              </a:rPr>
              <a:t>plus</a:t>
            </a:r>
            <a:r>
              <a:rPr dirty="0" baseline="3472" sz="1200" spc="-7" b="1">
                <a:solidFill>
                  <a:srgbClr val="FFFFFF"/>
                </a:solidFill>
                <a:latin typeface="Poppins SemiBold"/>
                <a:cs typeface="Poppins SemiBold"/>
              </a:rPr>
              <a:t> </a:t>
            </a:r>
            <a:r>
              <a:rPr dirty="0" baseline="3472" sz="1200" b="1">
                <a:solidFill>
                  <a:srgbClr val="FFFFFF"/>
                </a:solidFill>
                <a:latin typeface="Poppins SemiBold"/>
                <a:cs typeface="Poppins SemiBold"/>
              </a:rPr>
              <a:t>immersive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,</a:t>
            </a:r>
            <a:r>
              <a:rPr dirty="0" baseline="3472" sz="12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répondant</a:t>
            </a:r>
            <a:r>
              <a:rPr dirty="0" baseline="3472" sz="1200" spc="-7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6944" sz="1200">
                <a:solidFill>
                  <a:srgbClr val="FFFFFF"/>
                </a:solidFill>
                <a:latin typeface="Poppins"/>
                <a:cs typeface="Poppins"/>
              </a:rPr>
              <a:t>à</a:t>
            </a:r>
            <a:r>
              <a:rPr dirty="0" baseline="6944" sz="1200" spc="-7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6944" sz="1200">
                <a:solidFill>
                  <a:srgbClr val="FFFFFF"/>
                </a:solidFill>
                <a:latin typeface="Poppins"/>
                <a:cs typeface="Poppins"/>
              </a:rPr>
              <a:t>la</a:t>
            </a:r>
            <a:r>
              <a:rPr dirty="0" baseline="6944" sz="1200" spc="-7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6944" sz="1200" spc="-37">
                <a:solidFill>
                  <a:srgbClr val="FFFFFF"/>
                </a:solidFill>
                <a:latin typeface="Poppins"/>
                <a:cs typeface="Poppins"/>
              </a:rPr>
              <a:t>de-</a:t>
            </a:r>
            <a:endParaRPr baseline="6944" sz="1200">
              <a:latin typeface="Poppins"/>
              <a:cs typeface="Poppins"/>
            </a:endParaRPr>
          </a:p>
        </p:txBody>
      </p:sp>
      <p:sp>
        <p:nvSpPr>
          <p:cNvPr id="43" name="object 43" descr=""/>
          <p:cNvSpPr txBox="1"/>
          <p:nvPr/>
        </p:nvSpPr>
        <p:spPr>
          <a:xfrm rot="21420000">
            <a:off x="1842200" y="4608470"/>
            <a:ext cx="2736831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85"/>
              </a:lnSpc>
            </a:pP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mande</a:t>
            </a:r>
            <a:r>
              <a:rPr dirty="0" sz="800" spc="-1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des</a:t>
            </a:r>
            <a:r>
              <a:rPr dirty="0" sz="800" spc="-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consommateurs</a:t>
            </a:r>
            <a:r>
              <a:rPr dirty="0" sz="800" spc="-1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pour</a:t>
            </a:r>
            <a:r>
              <a:rPr dirty="0" baseline="3472" sz="1200" spc="-7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moins</a:t>
            </a:r>
            <a:r>
              <a:rPr dirty="0" baseline="3472" sz="1200" spc="-7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de</a:t>
            </a:r>
            <a:r>
              <a:rPr dirty="0" baseline="3472" sz="12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6944" sz="1200" spc="-15">
                <a:solidFill>
                  <a:srgbClr val="FFFFFF"/>
                </a:solidFill>
                <a:latin typeface="Poppins"/>
                <a:cs typeface="Poppins"/>
              </a:rPr>
              <a:t>publicités</a:t>
            </a:r>
            <a:endParaRPr baseline="6944" sz="1200">
              <a:latin typeface="Poppins"/>
              <a:cs typeface="Poppins"/>
            </a:endParaRPr>
          </a:p>
        </p:txBody>
      </p:sp>
      <p:sp>
        <p:nvSpPr>
          <p:cNvPr id="44" name="object 44" descr=""/>
          <p:cNvSpPr txBox="1"/>
          <p:nvPr/>
        </p:nvSpPr>
        <p:spPr>
          <a:xfrm rot="21420000">
            <a:off x="1852969" y="4804947"/>
            <a:ext cx="2413869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80"/>
              </a:lnSpc>
            </a:pP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«classiques».</a:t>
            </a:r>
            <a:r>
              <a:rPr dirty="0" sz="8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Le</a:t>
            </a:r>
            <a:r>
              <a:rPr dirty="0" sz="800" spc="-1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local</a:t>
            </a:r>
            <a:r>
              <a:rPr dirty="0" baseline="3472" sz="1200" spc="-22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est</a:t>
            </a:r>
            <a:r>
              <a:rPr dirty="0" baseline="3472" sz="1200" spc="-1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désormais</a:t>
            </a:r>
            <a:r>
              <a:rPr dirty="0" baseline="3472" sz="1200" spc="-22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une</a:t>
            </a:r>
            <a:r>
              <a:rPr dirty="0" baseline="3472" sz="1200" spc="-15">
                <a:solidFill>
                  <a:srgbClr val="FFFFFF"/>
                </a:solidFill>
                <a:latin typeface="Poppins"/>
                <a:cs typeface="Poppins"/>
              </a:rPr>
              <a:t> priorité</a:t>
            </a:r>
            <a:endParaRPr baseline="3472" sz="1200">
              <a:latin typeface="Poppins"/>
              <a:cs typeface="Poppins"/>
            </a:endParaRPr>
          </a:p>
        </p:txBody>
      </p:sp>
      <p:sp>
        <p:nvSpPr>
          <p:cNvPr id="45" name="object 45" descr=""/>
          <p:cNvSpPr txBox="1"/>
          <p:nvPr/>
        </p:nvSpPr>
        <p:spPr>
          <a:xfrm rot="21420000">
            <a:off x="1863705" y="5002811"/>
            <a:ext cx="2039612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75"/>
              </a:lnSpc>
            </a:pP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absolue</a:t>
            </a:r>
            <a:r>
              <a:rPr dirty="0" sz="800" spc="-2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pour</a:t>
            </a:r>
            <a:r>
              <a:rPr dirty="0" sz="800" spc="-2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les</a:t>
            </a:r>
            <a:r>
              <a:rPr dirty="0" sz="800" spc="-2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dix</a:t>
            </a:r>
            <a:r>
              <a:rPr dirty="0" baseline="3472" sz="1200" spc="-22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prochaines</a:t>
            </a:r>
            <a:r>
              <a:rPr dirty="0" baseline="3472" sz="1200" spc="-3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 spc="-15">
                <a:solidFill>
                  <a:srgbClr val="FFFFFF"/>
                </a:solidFill>
                <a:latin typeface="Poppins"/>
                <a:cs typeface="Poppins"/>
              </a:rPr>
              <a:t>années.</a:t>
            </a:r>
            <a:endParaRPr baseline="3472" sz="1200">
              <a:latin typeface="Poppins"/>
              <a:cs typeface="Poppins"/>
            </a:endParaRPr>
          </a:p>
        </p:txBody>
      </p:sp>
      <p:sp>
        <p:nvSpPr>
          <p:cNvPr id="46" name="object 46" descr=""/>
          <p:cNvSpPr txBox="1"/>
          <p:nvPr/>
        </p:nvSpPr>
        <p:spPr>
          <a:xfrm rot="21420000">
            <a:off x="1808477" y="5366123"/>
            <a:ext cx="2638476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6200" indent="-76200">
              <a:lnSpc>
                <a:spcPts val="785"/>
              </a:lnSpc>
              <a:buClr>
                <a:srgbClr val="263C7F"/>
              </a:buClr>
              <a:buFont typeface="Poppins"/>
              <a:buChar char="&gt;"/>
              <a:tabLst>
                <a:tab pos="76200" algn="l"/>
              </a:tabLst>
            </a:pPr>
            <a:r>
              <a:rPr dirty="0" sz="800" b="0">
                <a:solidFill>
                  <a:srgbClr val="FFFFFF"/>
                </a:solidFill>
                <a:latin typeface="Poppins Medium"/>
                <a:cs typeface="Poppins Medium"/>
              </a:rPr>
              <a:t>On</a:t>
            </a:r>
            <a:r>
              <a:rPr dirty="0" sz="800" spc="-15" b="0">
                <a:solidFill>
                  <a:srgbClr val="FFFFFF"/>
                </a:solidFill>
                <a:latin typeface="Poppins Medium"/>
                <a:cs typeface="Poppins Medium"/>
              </a:rPr>
              <a:t> </a:t>
            </a:r>
            <a:r>
              <a:rPr dirty="0" sz="800" b="0">
                <a:solidFill>
                  <a:srgbClr val="FFFFFF"/>
                </a:solidFill>
                <a:latin typeface="Poppins Medium"/>
                <a:cs typeface="Poppins Medium"/>
              </a:rPr>
              <a:t>assiste</a:t>
            </a:r>
            <a:r>
              <a:rPr dirty="0" sz="800" spc="-15" b="0">
                <a:solidFill>
                  <a:srgbClr val="FFFFFF"/>
                </a:solidFill>
                <a:latin typeface="Poppins Medium"/>
                <a:cs typeface="Poppins Medium"/>
              </a:rPr>
              <a:t> </a:t>
            </a:r>
            <a:r>
              <a:rPr dirty="0" sz="800" b="0">
                <a:solidFill>
                  <a:srgbClr val="FFFFFF"/>
                </a:solidFill>
                <a:latin typeface="Poppins Medium"/>
                <a:cs typeface="Poppins Medium"/>
              </a:rPr>
              <a:t>à</a:t>
            </a:r>
            <a:r>
              <a:rPr dirty="0" sz="800" spc="-10" b="0">
                <a:solidFill>
                  <a:srgbClr val="FFFFFF"/>
                </a:solidFill>
                <a:latin typeface="Poppins Medium"/>
                <a:cs typeface="Poppins Medium"/>
              </a:rPr>
              <a:t> </a:t>
            </a:r>
            <a:r>
              <a:rPr dirty="0" baseline="3472" sz="1200" b="0">
                <a:solidFill>
                  <a:srgbClr val="FFFFFF"/>
                </a:solidFill>
                <a:latin typeface="Poppins Medium"/>
                <a:cs typeface="Poppins Medium"/>
              </a:rPr>
              <a:t>une</a:t>
            </a:r>
            <a:r>
              <a:rPr dirty="0" baseline="3472" sz="1200" spc="-22" b="0">
                <a:solidFill>
                  <a:srgbClr val="FFFFFF"/>
                </a:solidFill>
                <a:latin typeface="Poppins Medium"/>
                <a:cs typeface="Poppins Medium"/>
              </a:rPr>
              <a:t> </a:t>
            </a:r>
            <a:r>
              <a:rPr dirty="0" baseline="3472" sz="1200" b="0">
                <a:solidFill>
                  <a:srgbClr val="FFFFFF"/>
                </a:solidFill>
                <a:latin typeface="Poppins Medium"/>
                <a:cs typeface="Poppins Medium"/>
              </a:rPr>
              <a:t>refonte</a:t>
            </a:r>
            <a:r>
              <a:rPr dirty="0" baseline="3472" sz="1200" spc="-15" b="0">
                <a:solidFill>
                  <a:srgbClr val="FFFFFF"/>
                </a:solidFill>
                <a:latin typeface="Poppins Medium"/>
                <a:cs typeface="Poppins Medium"/>
              </a:rPr>
              <a:t> </a:t>
            </a:r>
            <a:r>
              <a:rPr dirty="0" baseline="3472" sz="1200" b="0">
                <a:solidFill>
                  <a:srgbClr val="FFFFFF"/>
                </a:solidFill>
                <a:latin typeface="Poppins Medium"/>
                <a:cs typeface="Poppins Medium"/>
              </a:rPr>
              <a:t>des</a:t>
            </a:r>
            <a:r>
              <a:rPr dirty="0" baseline="3472" sz="1200" spc="-22" b="0">
                <a:solidFill>
                  <a:srgbClr val="FFFFFF"/>
                </a:solidFill>
                <a:latin typeface="Poppins Medium"/>
                <a:cs typeface="Poppins Medium"/>
              </a:rPr>
              <a:t> </a:t>
            </a:r>
            <a:r>
              <a:rPr dirty="0" baseline="3472" sz="1200" b="0">
                <a:solidFill>
                  <a:srgbClr val="FFFFFF"/>
                </a:solidFill>
                <a:latin typeface="Poppins Medium"/>
                <a:cs typeface="Poppins Medium"/>
              </a:rPr>
              <a:t>médias</a:t>
            </a:r>
            <a:r>
              <a:rPr dirty="0" baseline="3472" sz="1200" spc="-22" b="0">
                <a:solidFill>
                  <a:srgbClr val="FFFFFF"/>
                </a:solidFill>
                <a:latin typeface="Poppins Medium"/>
                <a:cs typeface="Poppins Medium"/>
              </a:rPr>
              <a:t> </a:t>
            </a:r>
            <a:r>
              <a:rPr dirty="0" baseline="3472" sz="1200" spc="-15" b="0">
                <a:solidFill>
                  <a:srgbClr val="FFFFFF"/>
                </a:solidFill>
                <a:latin typeface="Poppins Medium"/>
                <a:cs typeface="Poppins Medium"/>
              </a:rPr>
              <a:t>traditionnels</a:t>
            </a:r>
            <a:r>
              <a:rPr dirty="0" baseline="6944" sz="1200" spc="-15">
                <a:solidFill>
                  <a:srgbClr val="FFFFFF"/>
                </a:solidFill>
                <a:latin typeface="Poppins"/>
                <a:cs typeface="Poppins"/>
              </a:rPr>
              <a:t>,</a:t>
            </a:r>
            <a:endParaRPr baseline="6944" sz="1200">
              <a:latin typeface="Poppins"/>
              <a:cs typeface="Poppins"/>
            </a:endParaRPr>
          </a:p>
        </p:txBody>
      </p:sp>
      <p:sp>
        <p:nvSpPr>
          <p:cNvPr id="47" name="object 47" descr=""/>
          <p:cNvSpPr txBox="1"/>
          <p:nvPr/>
        </p:nvSpPr>
        <p:spPr>
          <a:xfrm rot="21420000">
            <a:off x="1895601" y="5556740"/>
            <a:ext cx="2370728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80"/>
              </a:lnSpc>
            </a:pP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avec</a:t>
            </a:r>
            <a:r>
              <a:rPr dirty="0" sz="800" spc="-2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un</a:t>
            </a:r>
            <a:r>
              <a:rPr dirty="0" sz="800" spc="-25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FFFFFF"/>
                </a:solidFill>
                <a:latin typeface="Poppins"/>
                <a:cs typeface="Poppins"/>
              </a:rPr>
              <a:t>accent</a:t>
            </a:r>
            <a:r>
              <a:rPr dirty="0" sz="800" spc="-2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mis</a:t>
            </a:r>
            <a:r>
              <a:rPr dirty="0" baseline="3472" sz="1200" spc="-37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sur</a:t>
            </a:r>
            <a:r>
              <a:rPr dirty="0" baseline="3472" sz="1200" spc="-3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Poppins"/>
                <a:cs typeface="Poppins"/>
              </a:rPr>
              <a:t>l’expérience</a:t>
            </a:r>
            <a:r>
              <a:rPr dirty="0" baseline="3472" sz="1200" spc="-37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baseline="3472" sz="1200" spc="-15">
                <a:solidFill>
                  <a:srgbClr val="FFFFFF"/>
                </a:solidFill>
                <a:latin typeface="Poppins"/>
                <a:cs typeface="Poppins"/>
              </a:rPr>
              <a:t>utilisateur.</a:t>
            </a:r>
            <a:endParaRPr baseline="3472" sz="1200">
              <a:latin typeface="Poppins"/>
              <a:cs typeface="Poppins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4984190" y="2179292"/>
            <a:ext cx="3313429" cy="4384675"/>
            <a:chOff x="4984190" y="2179292"/>
            <a:chExt cx="3313429" cy="4384675"/>
          </a:xfrm>
        </p:grpSpPr>
        <p:pic>
          <p:nvPicPr>
            <p:cNvPr id="49" name="object 4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4190" y="2332643"/>
              <a:ext cx="3312985" cy="4231173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73370" y="2594355"/>
              <a:ext cx="15582" cy="2184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84991" y="2334691"/>
              <a:ext cx="3312172" cy="4229100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6094391" y="2179292"/>
              <a:ext cx="1144905" cy="170815"/>
            </a:xfrm>
            <a:custGeom>
              <a:avLst/>
              <a:gdLst/>
              <a:ahLst/>
              <a:cxnLst/>
              <a:rect l="l" t="t" r="r" b="b"/>
              <a:pathLst>
                <a:path w="1144904" h="170814">
                  <a:moveTo>
                    <a:pt x="1122857" y="135928"/>
                  </a:moveTo>
                  <a:lnTo>
                    <a:pt x="1118615" y="143865"/>
                  </a:lnTo>
                  <a:lnTo>
                    <a:pt x="1137665" y="170662"/>
                  </a:lnTo>
                  <a:lnTo>
                    <a:pt x="1137894" y="170662"/>
                  </a:lnTo>
                  <a:lnTo>
                    <a:pt x="1142555" y="163614"/>
                  </a:lnTo>
                  <a:lnTo>
                    <a:pt x="1122857" y="135928"/>
                  </a:lnTo>
                  <a:close/>
                </a:path>
                <a:path w="1144904" h="170814">
                  <a:moveTo>
                    <a:pt x="17310" y="113258"/>
                  </a:moveTo>
                  <a:lnTo>
                    <a:pt x="0" y="140601"/>
                  </a:lnTo>
                  <a:lnTo>
                    <a:pt x="4190" y="148843"/>
                  </a:lnTo>
                  <a:lnTo>
                    <a:pt x="21501" y="121513"/>
                  </a:lnTo>
                  <a:lnTo>
                    <a:pt x="17310" y="113258"/>
                  </a:lnTo>
                  <a:close/>
                </a:path>
                <a:path w="1144904" h="170814">
                  <a:moveTo>
                    <a:pt x="1124635" y="59753"/>
                  </a:moveTo>
                  <a:lnTo>
                    <a:pt x="1119682" y="67944"/>
                  </a:lnTo>
                  <a:lnTo>
                    <a:pt x="1139062" y="90652"/>
                  </a:lnTo>
                  <a:lnTo>
                    <a:pt x="1143660" y="82054"/>
                  </a:lnTo>
                  <a:lnTo>
                    <a:pt x="1124635" y="59753"/>
                  </a:lnTo>
                  <a:close/>
                </a:path>
                <a:path w="1144904" h="170814">
                  <a:moveTo>
                    <a:pt x="17957" y="45173"/>
                  </a:moveTo>
                  <a:lnTo>
                    <a:pt x="1003" y="67475"/>
                  </a:lnTo>
                  <a:lnTo>
                    <a:pt x="5511" y="76339"/>
                  </a:lnTo>
                  <a:lnTo>
                    <a:pt x="22466" y="54025"/>
                  </a:lnTo>
                  <a:lnTo>
                    <a:pt x="17957" y="45173"/>
                  </a:lnTo>
                  <a:close/>
                </a:path>
                <a:path w="1144904" h="170814">
                  <a:moveTo>
                    <a:pt x="1981" y="0"/>
                  </a:moveTo>
                  <a:lnTo>
                    <a:pt x="9321" y="14439"/>
                  </a:lnTo>
                  <a:lnTo>
                    <a:pt x="1136053" y="26022"/>
                  </a:lnTo>
                  <a:lnTo>
                    <a:pt x="1144689" y="11760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094705" y="2193734"/>
              <a:ext cx="1144905" cy="146685"/>
            </a:xfrm>
            <a:custGeom>
              <a:avLst/>
              <a:gdLst/>
              <a:ahLst/>
              <a:cxnLst/>
              <a:rect l="l" t="t" r="r" b="b"/>
              <a:pathLst>
                <a:path w="1144904" h="146685">
                  <a:moveTo>
                    <a:pt x="3873" y="134404"/>
                  </a:moveTo>
                  <a:lnTo>
                    <a:pt x="0" y="140512"/>
                  </a:lnTo>
                  <a:lnTo>
                    <a:pt x="2991" y="146380"/>
                  </a:lnTo>
                  <a:lnTo>
                    <a:pt x="9956" y="146380"/>
                  </a:lnTo>
                  <a:lnTo>
                    <a:pt x="3873" y="134404"/>
                  </a:lnTo>
                  <a:close/>
                </a:path>
                <a:path w="1144904" h="146685">
                  <a:moveTo>
                    <a:pt x="1138745" y="76212"/>
                  </a:moveTo>
                  <a:lnTo>
                    <a:pt x="1117981" y="115062"/>
                  </a:lnTo>
                  <a:lnTo>
                    <a:pt x="1122540" y="121488"/>
                  </a:lnTo>
                  <a:lnTo>
                    <a:pt x="1143673" y="81978"/>
                  </a:lnTo>
                  <a:lnTo>
                    <a:pt x="1138745" y="76212"/>
                  </a:lnTo>
                  <a:close/>
                </a:path>
                <a:path w="1144904" h="146685">
                  <a:moveTo>
                    <a:pt x="5194" y="61899"/>
                  </a:moveTo>
                  <a:lnTo>
                    <a:pt x="1016" y="67398"/>
                  </a:lnTo>
                  <a:lnTo>
                    <a:pt x="16992" y="98818"/>
                  </a:lnTo>
                  <a:lnTo>
                    <a:pt x="20866" y="92710"/>
                  </a:lnTo>
                  <a:lnTo>
                    <a:pt x="5194" y="61899"/>
                  </a:lnTo>
                  <a:close/>
                </a:path>
                <a:path w="1144904" h="146685">
                  <a:moveTo>
                    <a:pt x="1144689" y="11671"/>
                  </a:moveTo>
                  <a:lnTo>
                    <a:pt x="1135681" y="11671"/>
                  </a:lnTo>
                  <a:lnTo>
                    <a:pt x="1119060" y="39141"/>
                  </a:lnTo>
                  <a:lnTo>
                    <a:pt x="1124318" y="45313"/>
                  </a:lnTo>
                  <a:lnTo>
                    <a:pt x="1144689" y="11671"/>
                  </a:lnTo>
                  <a:close/>
                </a:path>
                <a:path w="1144904" h="146685">
                  <a:moveTo>
                    <a:pt x="9004" y="0"/>
                  </a:moveTo>
                  <a:lnTo>
                    <a:pt x="2019" y="0"/>
                  </a:lnTo>
                  <a:lnTo>
                    <a:pt x="17640" y="30734"/>
                  </a:lnTo>
                  <a:lnTo>
                    <a:pt x="21831" y="25222"/>
                  </a:lnTo>
                  <a:lnTo>
                    <a:pt x="9004" y="0"/>
                  </a:lnTo>
                  <a:close/>
                </a:path>
              </a:pathLst>
            </a:custGeom>
            <a:solidFill>
              <a:srgbClr val="82C8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97663" y="2340050"/>
              <a:ext cx="7416" cy="876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92033" y="2340927"/>
              <a:ext cx="1145225" cy="168173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6098579" y="2193728"/>
              <a:ext cx="1135380" cy="156845"/>
            </a:xfrm>
            <a:custGeom>
              <a:avLst/>
              <a:gdLst/>
              <a:ahLst/>
              <a:cxnLst/>
              <a:rect l="l" t="t" r="r" b="b"/>
              <a:pathLst>
                <a:path w="1135379" h="156844">
                  <a:moveTo>
                    <a:pt x="5130" y="0"/>
                  </a:moveTo>
                  <a:lnTo>
                    <a:pt x="17957" y="25222"/>
                  </a:lnTo>
                  <a:lnTo>
                    <a:pt x="13766" y="30734"/>
                  </a:lnTo>
                  <a:lnTo>
                    <a:pt x="18275" y="39585"/>
                  </a:lnTo>
                  <a:lnTo>
                    <a:pt x="1320" y="61899"/>
                  </a:lnTo>
                  <a:lnTo>
                    <a:pt x="16992" y="92722"/>
                  </a:lnTo>
                  <a:lnTo>
                    <a:pt x="13119" y="98831"/>
                  </a:lnTo>
                  <a:lnTo>
                    <a:pt x="17310" y="107073"/>
                  </a:lnTo>
                  <a:lnTo>
                    <a:pt x="0" y="134404"/>
                  </a:lnTo>
                  <a:lnTo>
                    <a:pt x="6083" y="146380"/>
                  </a:lnTo>
                  <a:lnTo>
                    <a:pt x="1133475" y="156222"/>
                  </a:lnTo>
                  <a:lnTo>
                    <a:pt x="1114425" y="129425"/>
                  </a:lnTo>
                  <a:lnTo>
                    <a:pt x="1118666" y="121488"/>
                  </a:lnTo>
                  <a:lnTo>
                    <a:pt x="1114107" y="115074"/>
                  </a:lnTo>
                  <a:lnTo>
                    <a:pt x="1134872" y="76212"/>
                  </a:lnTo>
                  <a:lnTo>
                    <a:pt x="1115491" y="53505"/>
                  </a:lnTo>
                  <a:lnTo>
                    <a:pt x="1120444" y="45313"/>
                  </a:lnTo>
                  <a:lnTo>
                    <a:pt x="1115187" y="39141"/>
                  </a:lnTo>
                  <a:lnTo>
                    <a:pt x="1131862" y="11582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82C8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96901" y="2340114"/>
              <a:ext cx="1135265" cy="154546"/>
            </a:xfrm>
            <a:prstGeom prst="rect">
              <a:avLst/>
            </a:prstGeom>
          </p:spPr>
        </p:pic>
      </p:grpSp>
      <p:sp>
        <p:nvSpPr>
          <p:cNvPr id="58" name="object 58" descr=""/>
          <p:cNvSpPr txBox="1"/>
          <p:nvPr/>
        </p:nvSpPr>
        <p:spPr>
          <a:xfrm>
            <a:off x="5258255" y="2686493"/>
            <a:ext cx="2835910" cy="283845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61290" marR="142240" indent="-79375">
              <a:lnSpc>
                <a:spcPct val="148400"/>
              </a:lnSpc>
              <a:spcBef>
                <a:spcPts val="185"/>
              </a:spcBef>
              <a:buFont typeface="Poppins"/>
              <a:buChar char="&gt;"/>
              <a:tabLst>
                <a:tab pos="161290" algn="l"/>
                <a:tab pos="162560" algn="l"/>
              </a:tabLst>
            </a:pPr>
            <a:r>
              <a:rPr dirty="0" baseline="10416" sz="1200" b="1">
                <a:solidFill>
                  <a:srgbClr val="3EC0C3"/>
                </a:solidFill>
                <a:latin typeface="Poppins"/>
                <a:cs typeface="Poppins"/>
              </a:rPr>
              <a:t>	</a:t>
            </a:r>
            <a:r>
              <a:rPr dirty="0" baseline="10416" sz="1200">
                <a:solidFill>
                  <a:srgbClr val="231F20"/>
                </a:solidFill>
                <a:latin typeface="Poppins"/>
                <a:cs typeface="Poppins"/>
              </a:rPr>
              <a:t>Les</a:t>
            </a:r>
            <a:r>
              <a:rPr dirty="0" baseline="10416" sz="1200" spc="-22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6944" sz="1200">
                <a:solidFill>
                  <a:srgbClr val="231F20"/>
                </a:solidFill>
                <a:latin typeface="Poppins"/>
                <a:cs typeface="Poppins"/>
              </a:rPr>
              <a:t>confrères</a:t>
            </a:r>
            <a:r>
              <a:rPr dirty="0" baseline="6944" sz="1200" spc="-22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6944" sz="1200" spc="-15">
                <a:solidFill>
                  <a:srgbClr val="231F20"/>
                </a:solidFill>
                <a:latin typeface="Poppins"/>
                <a:cs typeface="Poppins"/>
              </a:rPr>
              <a:t>précurseurs</a:t>
            </a:r>
            <a:r>
              <a:rPr dirty="0" baseline="6944" sz="1200" spc="-22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231F20"/>
                </a:solidFill>
                <a:latin typeface="Poppins"/>
                <a:cs typeface="Poppins"/>
              </a:rPr>
              <a:t>du</a:t>
            </a:r>
            <a:r>
              <a:rPr dirty="0" baseline="3472" sz="1200" spc="-22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231F20"/>
                </a:solidFill>
                <a:latin typeface="Poppins"/>
                <a:cs typeface="Poppins"/>
              </a:rPr>
              <a:t>marché</a:t>
            </a:r>
            <a:r>
              <a:rPr dirty="0" baseline="3472" sz="120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bénéficient </a:t>
            </a:r>
            <a:r>
              <a:rPr dirty="0" baseline="10416" sz="1200">
                <a:solidFill>
                  <a:srgbClr val="231F20"/>
                </a:solidFill>
                <a:latin typeface="Poppins"/>
                <a:cs typeface="Poppins"/>
              </a:rPr>
              <a:t>déjà</a:t>
            </a:r>
            <a:r>
              <a:rPr dirty="0" baseline="10416" sz="1200" spc="-37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10416" sz="1200">
                <a:solidFill>
                  <a:srgbClr val="231F20"/>
                </a:solidFill>
                <a:latin typeface="Poppins"/>
                <a:cs typeface="Poppins"/>
              </a:rPr>
              <a:t>d’un</a:t>
            </a:r>
            <a:r>
              <a:rPr dirty="0" baseline="10416" sz="120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10416" sz="1200">
                <a:solidFill>
                  <a:srgbClr val="231F20"/>
                </a:solidFill>
                <a:latin typeface="Poppins"/>
                <a:cs typeface="Poppins"/>
              </a:rPr>
              <a:t>trafic</a:t>
            </a:r>
            <a:r>
              <a:rPr dirty="0" baseline="10416" sz="120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6944" sz="1200">
                <a:solidFill>
                  <a:srgbClr val="231F20"/>
                </a:solidFill>
                <a:latin typeface="Poppins"/>
                <a:cs typeface="Poppins"/>
              </a:rPr>
              <a:t>en</a:t>
            </a:r>
            <a:r>
              <a:rPr dirty="0" baseline="6944" sz="120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6944" sz="1200">
                <a:solidFill>
                  <a:srgbClr val="231F20"/>
                </a:solidFill>
                <a:latin typeface="Poppins"/>
                <a:cs typeface="Poppins"/>
              </a:rPr>
              <a:t>ligne</a:t>
            </a:r>
            <a:r>
              <a:rPr dirty="0" baseline="6944" sz="120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6944" sz="1200">
                <a:solidFill>
                  <a:srgbClr val="231F20"/>
                </a:solidFill>
                <a:latin typeface="Poppins"/>
                <a:cs typeface="Poppins"/>
              </a:rPr>
              <a:t>établi,</a:t>
            </a:r>
            <a:r>
              <a:rPr dirty="0" baseline="6944" sz="120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231F20"/>
                </a:solidFill>
                <a:latin typeface="Poppins"/>
                <a:cs typeface="Poppins"/>
              </a:rPr>
              <a:t>ce</a:t>
            </a:r>
            <a:r>
              <a:rPr dirty="0" baseline="3472" sz="1200" spc="-37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231F20"/>
                </a:solidFill>
                <a:latin typeface="Poppins"/>
                <a:cs typeface="Poppins"/>
              </a:rPr>
              <a:t>qui</a:t>
            </a:r>
            <a:r>
              <a:rPr dirty="0" baseline="3472" sz="120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231F20"/>
                </a:solidFill>
                <a:latin typeface="Poppins"/>
                <a:cs typeface="Poppins"/>
              </a:rPr>
              <a:t>constitue</a:t>
            </a:r>
            <a:r>
              <a:rPr dirty="0" baseline="3472" sz="120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Poppins"/>
                <a:cs typeface="Poppins"/>
              </a:rPr>
              <a:t>un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 atout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 significatif.</a:t>
            </a:r>
            <a:endParaRPr sz="80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Clr>
                <a:srgbClr val="3EC0C3"/>
              </a:buClr>
              <a:buFont typeface="Poppins"/>
              <a:buChar char="&gt;"/>
            </a:pPr>
            <a:endParaRPr sz="800">
              <a:latin typeface="Poppins"/>
              <a:cs typeface="Poppins"/>
            </a:endParaRPr>
          </a:p>
          <a:p>
            <a:pPr marL="156210" marR="128270" indent="-80645">
              <a:lnSpc>
                <a:spcPct val="150500"/>
              </a:lnSpc>
              <a:buClr>
                <a:srgbClr val="3EC0C3"/>
              </a:buClr>
              <a:buFont typeface="Poppins"/>
              <a:buChar char="&gt;"/>
              <a:tabLst>
                <a:tab pos="156210" algn="l"/>
              </a:tabLst>
            </a:pPr>
            <a:r>
              <a:rPr dirty="0" baseline="10416" sz="1200">
                <a:solidFill>
                  <a:srgbClr val="231F20"/>
                </a:solidFill>
                <a:latin typeface="Poppins"/>
                <a:cs typeface="Poppins"/>
              </a:rPr>
              <a:t>À</a:t>
            </a:r>
            <a:r>
              <a:rPr dirty="0" baseline="10416" sz="1200" spc="-22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10416" sz="1200">
                <a:solidFill>
                  <a:srgbClr val="231F20"/>
                </a:solidFill>
                <a:latin typeface="Poppins"/>
                <a:cs typeface="Poppins"/>
              </a:rPr>
              <a:t>nous</a:t>
            </a:r>
            <a:r>
              <a:rPr dirty="0" baseline="10416" sz="120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10416" sz="120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baseline="10416" sz="120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6944" sz="1200" spc="-15">
                <a:solidFill>
                  <a:srgbClr val="231F20"/>
                </a:solidFill>
                <a:latin typeface="Poppins"/>
                <a:cs typeface="Poppins"/>
              </a:rPr>
              <a:t>positionner, </a:t>
            </a:r>
            <a:r>
              <a:rPr dirty="0" baseline="6944" sz="1200">
                <a:solidFill>
                  <a:srgbClr val="231F20"/>
                </a:solidFill>
                <a:latin typeface="Poppins"/>
                <a:cs typeface="Poppins"/>
              </a:rPr>
              <a:t>non</a:t>
            </a:r>
            <a:r>
              <a:rPr dirty="0" baseline="6944" sz="120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231F20"/>
                </a:solidFill>
                <a:latin typeface="Poppins"/>
                <a:cs typeface="Poppins"/>
              </a:rPr>
              <a:t>pas</a:t>
            </a:r>
            <a:r>
              <a:rPr dirty="0" baseline="3472" sz="120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231F20"/>
                </a:solidFill>
                <a:latin typeface="Poppins"/>
                <a:cs typeface="Poppins"/>
              </a:rPr>
              <a:t>en</a:t>
            </a:r>
            <a:r>
              <a:rPr dirty="0" baseline="3472" sz="120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231F20"/>
                </a:solidFill>
                <a:latin typeface="Poppins"/>
                <a:cs typeface="Poppins"/>
              </a:rPr>
              <a:t>éclaireurs,</a:t>
            </a:r>
            <a:r>
              <a:rPr dirty="0" baseline="3472" sz="120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20">
                <a:solidFill>
                  <a:srgbClr val="231F20"/>
                </a:solidFill>
                <a:latin typeface="Poppins"/>
                <a:cs typeface="Poppins"/>
              </a:rPr>
              <a:t>mais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6944" sz="1200">
                <a:solidFill>
                  <a:srgbClr val="231F20"/>
                </a:solidFill>
                <a:latin typeface="Poppins"/>
                <a:cs typeface="Poppins"/>
              </a:rPr>
              <a:t>en</a:t>
            </a:r>
            <a:r>
              <a:rPr dirty="0" baseline="6944" sz="1200" spc="-37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6944" sz="1200">
                <a:solidFill>
                  <a:srgbClr val="231F20"/>
                </a:solidFill>
                <a:latin typeface="Poppins"/>
                <a:cs typeface="Poppins"/>
              </a:rPr>
              <a:t>entreprise</a:t>
            </a:r>
            <a:r>
              <a:rPr dirty="0" baseline="6944" sz="1200" spc="-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3472" sz="1200" b="1">
                <a:solidFill>
                  <a:srgbClr val="231F20"/>
                </a:solidFill>
                <a:latin typeface="Poppins SemiBold"/>
                <a:cs typeface="Poppins SemiBold"/>
              </a:rPr>
              <a:t>qui</a:t>
            </a:r>
            <a:r>
              <a:rPr dirty="0" baseline="3472" sz="1200" spc="-3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baseline="3472" sz="1200" b="1">
                <a:solidFill>
                  <a:srgbClr val="231F20"/>
                </a:solidFill>
                <a:latin typeface="Poppins SemiBold"/>
                <a:cs typeface="Poppins SemiBold"/>
              </a:rPr>
              <a:t>confirme</a:t>
            </a:r>
            <a:r>
              <a:rPr dirty="0" baseline="3472" sz="1200" spc="-3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baseline="3472" sz="1200" b="1">
                <a:solidFill>
                  <a:srgbClr val="231F20"/>
                </a:solidFill>
                <a:latin typeface="Poppins SemiBold"/>
                <a:cs typeface="Poppins SemiBold"/>
              </a:rPr>
              <a:t>en</a:t>
            </a:r>
            <a:r>
              <a:rPr dirty="0" baseline="3472" sz="1200" spc="-3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spc="-10" b="1">
                <a:solidFill>
                  <a:srgbClr val="231F20"/>
                </a:solidFill>
                <a:latin typeface="Poppins SemiBold"/>
                <a:cs typeface="Poppins SemiBold"/>
              </a:rPr>
              <a:t>local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.</a:t>
            </a:r>
            <a:endParaRPr sz="800">
              <a:latin typeface="Poppins"/>
              <a:cs typeface="Poppins"/>
            </a:endParaRPr>
          </a:p>
          <a:p>
            <a:pPr marL="154940">
              <a:lnSpc>
                <a:spcPct val="100000"/>
              </a:lnSpc>
              <a:spcBef>
                <a:spcPts val="535"/>
              </a:spcBef>
            </a:pPr>
            <a:r>
              <a:rPr dirty="0" baseline="10416" sz="1200">
                <a:solidFill>
                  <a:srgbClr val="231F20"/>
                </a:solidFill>
                <a:latin typeface="Poppins"/>
                <a:cs typeface="Poppins"/>
              </a:rPr>
              <a:t>Tout</a:t>
            </a:r>
            <a:r>
              <a:rPr dirty="0" baseline="10416" sz="1200" spc="-22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6944" sz="1200">
                <a:solidFill>
                  <a:srgbClr val="231F20"/>
                </a:solidFill>
                <a:latin typeface="Poppins"/>
                <a:cs typeface="Poppins"/>
              </a:rPr>
              <a:t>en</a:t>
            </a:r>
            <a:r>
              <a:rPr dirty="0" baseline="6944" sz="1200" spc="-22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6944" sz="1200">
                <a:solidFill>
                  <a:srgbClr val="231F20"/>
                </a:solidFill>
                <a:latin typeface="Poppins"/>
                <a:cs typeface="Poppins"/>
              </a:rPr>
              <a:t>étant</a:t>
            </a:r>
            <a:r>
              <a:rPr dirty="0" baseline="6944" sz="1200" spc="-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6944" sz="1200" b="1">
                <a:solidFill>
                  <a:srgbClr val="231F20"/>
                </a:solidFill>
                <a:latin typeface="Poppins SemiBold"/>
                <a:cs typeface="Poppins SemiBold"/>
              </a:rPr>
              <a:t>+</a:t>
            </a:r>
            <a:r>
              <a:rPr dirty="0" baseline="6944" sz="1200" spc="-22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baseline="6944" sz="1200" b="1">
                <a:solidFill>
                  <a:srgbClr val="231F20"/>
                </a:solidFill>
                <a:latin typeface="Poppins SemiBold"/>
                <a:cs typeface="Poppins SemiBold"/>
              </a:rPr>
              <a:t>global,</a:t>
            </a:r>
            <a:r>
              <a:rPr dirty="0" baseline="6944" sz="1200" spc="-22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baseline="3472" sz="1200" b="1">
                <a:solidFill>
                  <a:srgbClr val="231F20"/>
                </a:solidFill>
                <a:latin typeface="Poppins SemiBold"/>
                <a:cs typeface="Poppins SemiBold"/>
              </a:rPr>
              <a:t>+</a:t>
            </a:r>
            <a:r>
              <a:rPr dirty="0" baseline="3472" sz="1200" spc="-1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baseline="3472" sz="1200" b="1">
                <a:solidFill>
                  <a:srgbClr val="231F20"/>
                </a:solidFill>
                <a:latin typeface="Poppins SemiBold"/>
                <a:cs typeface="Poppins SemiBold"/>
              </a:rPr>
              <a:t>rassurant</a:t>
            </a:r>
            <a:r>
              <a:rPr dirty="0" baseline="3472" sz="1200" spc="-22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et</a:t>
            </a:r>
            <a:r>
              <a:rPr dirty="0" sz="800" spc="-1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+</a:t>
            </a:r>
            <a:r>
              <a:rPr dirty="0" sz="800" spc="-15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sz="800" spc="-10" b="1">
                <a:solidFill>
                  <a:srgbClr val="231F20"/>
                </a:solidFill>
                <a:latin typeface="Poppins SemiBold"/>
                <a:cs typeface="Poppins SemiBold"/>
              </a:rPr>
              <a:t>innovant.</a:t>
            </a:r>
            <a:endParaRPr sz="800">
              <a:latin typeface="Poppins SemiBold"/>
              <a:cs typeface="Poppins SemiBold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800">
              <a:latin typeface="Poppins SemiBold"/>
              <a:cs typeface="Poppins SemiBold"/>
            </a:endParaRPr>
          </a:p>
          <a:p>
            <a:pPr marL="147955" marR="146685" indent="-79375">
              <a:lnSpc>
                <a:spcPct val="153100"/>
              </a:lnSpc>
              <a:buFont typeface="Poppins"/>
              <a:buChar char="&gt;"/>
              <a:tabLst>
                <a:tab pos="147955" algn="l"/>
                <a:tab pos="149225" algn="l"/>
              </a:tabLst>
            </a:pPr>
            <a:r>
              <a:rPr dirty="0" baseline="10416" sz="1200" b="1">
                <a:solidFill>
                  <a:srgbClr val="3EC0C3"/>
                </a:solidFill>
                <a:latin typeface="Poppins"/>
                <a:cs typeface="Poppins"/>
              </a:rPr>
              <a:t>	</a:t>
            </a:r>
            <a:r>
              <a:rPr dirty="0" baseline="10416" sz="1200">
                <a:solidFill>
                  <a:srgbClr val="231F20"/>
                </a:solidFill>
                <a:latin typeface="Poppins"/>
                <a:cs typeface="Poppins"/>
              </a:rPr>
              <a:t>Enfin,</a:t>
            </a:r>
            <a:r>
              <a:rPr dirty="0" baseline="10416" sz="1200" spc="-22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6944" sz="1200">
                <a:solidFill>
                  <a:srgbClr val="231F20"/>
                </a:solidFill>
                <a:latin typeface="Poppins"/>
                <a:cs typeface="Poppins"/>
              </a:rPr>
              <a:t>les</a:t>
            </a:r>
            <a:r>
              <a:rPr dirty="0" baseline="6944" sz="1200" spc="-22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6944" sz="1200">
                <a:solidFill>
                  <a:srgbClr val="231F20"/>
                </a:solidFill>
                <a:latin typeface="Poppins"/>
                <a:cs typeface="Poppins"/>
              </a:rPr>
              <a:t>grands</a:t>
            </a:r>
            <a:r>
              <a:rPr dirty="0" baseline="6944" sz="1200" spc="-22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6944" sz="1200" spc="-15">
                <a:solidFill>
                  <a:srgbClr val="231F20"/>
                </a:solidFill>
                <a:latin typeface="Poppins"/>
                <a:cs typeface="Poppins"/>
              </a:rPr>
              <a:t>événements </a:t>
            </a:r>
            <a:r>
              <a:rPr dirty="0" baseline="3472" sz="120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baseline="3472" sz="1200" spc="-22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231F20"/>
                </a:solidFill>
                <a:latin typeface="Poppins"/>
                <a:cs typeface="Poppins"/>
              </a:rPr>
              <a:t>l’année</a:t>
            </a:r>
            <a:r>
              <a:rPr dirty="0" baseline="3472" sz="1200" spc="-22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20">
                <a:solidFill>
                  <a:srgbClr val="231F20"/>
                </a:solidFill>
                <a:latin typeface="Poppins"/>
                <a:cs typeface="Poppins"/>
              </a:rPr>
              <a:t>2024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3472" sz="1200" b="1">
                <a:solidFill>
                  <a:srgbClr val="231F20"/>
                </a:solidFill>
                <a:latin typeface="Poppins SemiBold"/>
                <a:cs typeface="Poppins SemiBold"/>
              </a:rPr>
              <a:t>confirment </a:t>
            </a:r>
            <a:r>
              <a:rPr dirty="0" sz="800" b="1">
                <a:solidFill>
                  <a:srgbClr val="231F20"/>
                </a:solidFill>
                <a:latin typeface="Poppins SemiBold"/>
                <a:cs typeface="Poppins SemiBold"/>
              </a:rPr>
              <a:t>cette tendance</a:t>
            </a:r>
            <a:r>
              <a:rPr dirty="0" sz="800" spc="20" b="1">
                <a:solidFill>
                  <a:srgbClr val="231F20"/>
                </a:solidFill>
                <a:latin typeface="Poppins SemiBold"/>
                <a:cs typeface="Poppins SemiBold"/>
              </a:rPr>
              <a:t> </a:t>
            </a:r>
            <a:r>
              <a:rPr dirty="0" baseline="-3472" sz="1200">
                <a:solidFill>
                  <a:srgbClr val="231F20"/>
                </a:solidFill>
                <a:latin typeface="Poppins"/>
                <a:cs typeface="Poppins"/>
              </a:rPr>
              <a:t>vers </a:t>
            </a:r>
            <a:r>
              <a:rPr dirty="0" baseline="-3472" sz="1200" spc="-15">
                <a:solidFill>
                  <a:srgbClr val="231F20"/>
                </a:solidFill>
                <a:latin typeface="Poppins"/>
                <a:cs typeface="Poppins"/>
              </a:rPr>
              <a:t>l’expérientiel</a:t>
            </a:r>
            <a:r>
              <a:rPr dirty="0" baseline="-3472" sz="120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-6944" sz="120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baseline="-6944" sz="1200" spc="7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-6944" sz="1200" spc="-37">
                <a:solidFill>
                  <a:srgbClr val="231F20"/>
                </a:solidFill>
                <a:latin typeface="Poppins"/>
                <a:cs typeface="Poppins"/>
              </a:rPr>
              <a:t>la</a:t>
            </a:r>
            <a:r>
              <a:rPr dirty="0" baseline="-6944" sz="120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6944" sz="1200">
                <a:solidFill>
                  <a:srgbClr val="231F20"/>
                </a:solidFill>
                <a:latin typeface="Poppins"/>
                <a:cs typeface="Poppins"/>
              </a:rPr>
              <a:t>recherche</a:t>
            </a:r>
            <a:r>
              <a:rPr dirty="0" baseline="6944" sz="1200" spc="-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6944" sz="120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baseline="6944" sz="1200" spc="-52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231F20"/>
                </a:solidFill>
                <a:latin typeface="Poppins"/>
                <a:cs typeface="Poppins"/>
              </a:rPr>
              <a:t>nouvelles</a:t>
            </a:r>
            <a:r>
              <a:rPr dirty="0" baseline="3472" sz="1200" spc="-52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3472" sz="1200">
                <a:solidFill>
                  <a:srgbClr val="231F20"/>
                </a:solidFill>
                <a:latin typeface="Poppins"/>
                <a:cs typeface="Poppins"/>
              </a:rPr>
              <a:t>formes</a:t>
            </a:r>
            <a:r>
              <a:rPr dirty="0" baseline="3472" sz="1200" spc="-52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800" spc="-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Poppins"/>
                <a:cs typeface="Poppins"/>
              </a:rPr>
              <a:t>médias.</a:t>
            </a:r>
            <a:endParaRPr sz="80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800">
              <a:latin typeface="Poppins"/>
              <a:cs typeface="Poppins"/>
            </a:endParaRPr>
          </a:p>
          <a:p>
            <a:pPr marL="59690" marR="43180" indent="3175">
              <a:lnSpc>
                <a:spcPct val="148900"/>
              </a:lnSpc>
            </a:pPr>
            <a:r>
              <a:rPr dirty="0" baseline="10416" sz="1200" b="1">
                <a:solidFill>
                  <a:srgbClr val="3DB987"/>
                </a:solidFill>
                <a:latin typeface="Poppins"/>
                <a:cs typeface="Poppins"/>
              </a:rPr>
              <a:t>Fort</a:t>
            </a:r>
            <a:r>
              <a:rPr dirty="0" baseline="10416" sz="1200" spc="-1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baseline="10416" sz="1200" b="1">
                <a:solidFill>
                  <a:srgbClr val="3DB987"/>
                </a:solidFill>
                <a:latin typeface="Poppins"/>
                <a:cs typeface="Poppins"/>
              </a:rPr>
              <a:t>des</a:t>
            </a:r>
            <a:r>
              <a:rPr dirty="0" baseline="10416" sz="1200" spc="-1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baseline="10416" sz="1200" b="1">
                <a:solidFill>
                  <a:srgbClr val="3DB987"/>
                </a:solidFill>
                <a:latin typeface="Poppins"/>
                <a:cs typeface="Poppins"/>
              </a:rPr>
              <a:t>premières</a:t>
            </a:r>
            <a:r>
              <a:rPr dirty="0" baseline="10416" sz="1200" spc="-1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baseline="6944" sz="1200" b="1">
                <a:solidFill>
                  <a:srgbClr val="3DB987"/>
                </a:solidFill>
                <a:latin typeface="Poppins"/>
                <a:cs typeface="Poppins"/>
              </a:rPr>
              <a:t>expériences</a:t>
            </a:r>
            <a:r>
              <a:rPr dirty="0" baseline="6944" sz="1200" spc="-1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baseline="3472" sz="1200" b="1">
                <a:solidFill>
                  <a:srgbClr val="3DB987"/>
                </a:solidFill>
                <a:latin typeface="Poppins"/>
                <a:cs typeface="Poppins"/>
              </a:rPr>
              <a:t>du</a:t>
            </a:r>
            <a:r>
              <a:rPr dirty="0" baseline="3472" sz="1200" spc="-1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baseline="3472" sz="1200" b="1">
                <a:solidFill>
                  <a:srgbClr val="3DB987"/>
                </a:solidFill>
                <a:latin typeface="Poppins"/>
                <a:cs typeface="Poppins"/>
              </a:rPr>
              <a:t>marché,</a:t>
            </a:r>
            <a:r>
              <a:rPr dirty="0" baseline="3472" sz="1200" spc="-1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800" spc="-10" b="1">
                <a:solidFill>
                  <a:srgbClr val="3DB987"/>
                </a:solidFill>
                <a:latin typeface="Poppins"/>
                <a:cs typeface="Poppins"/>
              </a:rPr>
              <a:t>notre</a:t>
            </a:r>
            <a:r>
              <a:rPr dirty="0" sz="800" spc="50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baseline="6944" sz="1200" b="1">
                <a:solidFill>
                  <a:srgbClr val="3DB987"/>
                </a:solidFill>
                <a:latin typeface="Poppins"/>
                <a:cs typeface="Poppins"/>
              </a:rPr>
              <a:t>souhait</a:t>
            </a:r>
            <a:r>
              <a:rPr dirty="0" baseline="6944" sz="1200" spc="-22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baseline="3472" sz="1200" b="1">
                <a:solidFill>
                  <a:srgbClr val="3DB987"/>
                </a:solidFill>
                <a:latin typeface="Poppins"/>
                <a:cs typeface="Poppins"/>
              </a:rPr>
              <a:t>est</a:t>
            </a:r>
            <a:r>
              <a:rPr dirty="0" baseline="3472" sz="1200" spc="-1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baseline="3472" sz="1200" b="1">
                <a:solidFill>
                  <a:srgbClr val="3DB987"/>
                </a:solidFill>
                <a:latin typeface="Poppins"/>
                <a:cs typeface="Poppins"/>
              </a:rPr>
              <a:t>d’adapter</a:t>
            </a:r>
            <a:r>
              <a:rPr dirty="0" baseline="3472" sz="1200" spc="-22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800" b="1">
                <a:solidFill>
                  <a:srgbClr val="3DB987"/>
                </a:solidFill>
                <a:latin typeface="Poppins"/>
                <a:cs typeface="Poppins"/>
              </a:rPr>
              <a:t>sans</a:t>
            </a:r>
            <a:r>
              <a:rPr dirty="0" sz="800" spc="-1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800" b="1">
                <a:solidFill>
                  <a:srgbClr val="3DB987"/>
                </a:solidFill>
                <a:latin typeface="Poppins"/>
                <a:cs typeface="Poppins"/>
              </a:rPr>
              <a:t>cesse</a:t>
            </a:r>
            <a:r>
              <a:rPr dirty="0" sz="800" spc="-1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baseline="-3472" sz="1200" b="1">
                <a:solidFill>
                  <a:srgbClr val="3DB987"/>
                </a:solidFill>
                <a:latin typeface="Poppins"/>
                <a:cs typeface="Poppins"/>
              </a:rPr>
              <a:t>avec</a:t>
            </a:r>
            <a:r>
              <a:rPr dirty="0" baseline="-3472" sz="1200" spc="-1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baseline="-3472" sz="1200" b="1">
                <a:solidFill>
                  <a:srgbClr val="3DB987"/>
                </a:solidFill>
                <a:latin typeface="Poppins"/>
                <a:cs typeface="Poppins"/>
              </a:rPr>
              <a:t>un</a:t>
            </a:r>
            <a:r>
              <a:rPr dirty="0" baseline="-3472" sz="1200" spc="-22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baseline="-3472" sz="1200" b="1">
                <a:solidFill>
                  <a:srgbClr val="3DB987"/>
                </a:solidFill>
                <a:latin typeface="Poppins"/>
                <a:cs typeface="Poppins"/>
              </a:rPr>
              <a:t>soin</a:t>
            </a:r>
            <a:r>
              <a:rPr dirty="0" baseline="-3472" sz="1200" spc="-1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baseline="-6944" sz="1200" spc="-15" b="1">
                <a:solidFill>
                  <a:srgbClr val="3DB987"/>
                </a:solidFill>
                <a:latin typeface="Poppins"/>
                <a:cs typeface="Poppins"/>
              </a:rPr>
              <a:t>régu-</a:t>
            </a:r>
            <a:r>
              <a:rPr dirty="0" baseline="-6944" sz="1200" spc="750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baseline="3472" sz="1200" b="1">
                <a:solidFill>
                  <a:srgbClr val="3DB987"/>
                </a:solidFill>
                <a:latin typeface="Poppins"/>
                <a:cs typeface="Poppins"/>
              </a:rPr>
              <a:t>lier</a:t>
            </a:r>
            <a:r>
              <a:rPr dirty="0" baseline="3472" sz="1200" spc="-1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baseline="3472" sz="1200" b="1">
                <a:solidFill>
                  <a:srgbClr val="3DB987"/>
                </a:solidFill>
                <a:latin typeface="Poppins"/>
                <a:cs typeface="Poppins"/>
              </a:rPr>
              <a:t>des</a:t>
            </a:r>
            <a:r>
              <a:rPr dirty="0" baseline="3472" sz="1200" spc="-1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baseline="3472" sz="1200" b="1">
                <a:solidFill>
                  <a:srgbClr val="3DB987"/>
                </a:solidFill>
                <a:latin typeface="Poppins"/>
                <a:cs typeface="Poppins"/>
              </a:rPr>
              <a:t>retours</a:t>
            </a:r>
            <a:r>
              <a:rPr dirty="0" baseline="3472" sz="1200" spc="-15" b="1">
                <a:solidFill>
                  <a:srgbClr val="3DB987"/>
                </a:solidFill>
                <a:latin typeface="Poppins"/>
                <a:cs typeface="Poppins"/>
              </a:rPr>
              <a:t> </a:t>
            </a:r>
            <a:r>
              <a:rPr dirty="0" sz="800" spc="-10" b="1">
                <a:solidFill>
                  <a:srgbClr val="3DB987"/>
                </a:solidFill>
                <a:latin typeface="Poppins"/>
                <a:cs typeface="Poppins"/>
              </a:rPr>
              <a:t>clients.</a:t>
            </a:r>
            <a:endParaRPr sz="800">
              <a:latin typeface="Poppins"/>
              <a:cs typeface="Poppins"/>
            </a:endParaRPr>
          </a:p>
        </p:txBody>
      </p:sp>
      <p:pic>
        <p:nvPicPr>
          <p:cNvPr id="59" name="object 59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556464"/>
            <a:ext cx="8871720" cy="12835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558517" y="721682"/>
            <a:ext cx="350520" cy="361315"/>
          </a:xfrm>
          <a:custGeom>
            <a:avLst/>
            <a:gdLst/>
            <a:ahLst/>
            <a:cxnLst/>
            <a:rect l="l" t="t" r="r" b="b"/>
            <a:pathLst>
              <a:path w="350520" h="361315">
                <a:moveTo>
                  <a:pt x="346519" y="0"/>
                </a:moveTo>
                <a:lnTo>
                  <a:pt x="0" y="1536"/>
                </a:lnTo>
                <a:lnTo>
                  <a:pt x="2336" y="12496"/>
                </a:lnTo>
                <a:lnTo>
                  <a:pt x="165303" y="361213"/>
                </a:lnTo>
                <a:lnTo>
                  <a:pt x="170878" y="361289"/>
                </a:lnTo>
                <a:lnTo>
                  <a:pt x="350024" y="5676"/>
                </a:lnTo>
                <a:lnTo>
                  <a:pt x="346519" y="0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244" y="349562"/>
            <a:ext cx="197446" cy="20370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22005" y="702011"/>
            <a:ext cx="102806" cy="106044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0"/>
            <a:ext cx="1184275" cy="2449195"/>
            <a:chOff x="0" y="0"/>
            <a:chExt cx="1184275" cy="2449195"/>
          </a:xfrm>
        </p:grpSpPr>
        <p:sp>
          <p:nvSpPr>
            <p:cNvPr id="6" name="object 6" descr=""/>
            <p:cNvSpPr/>
            <p:nvPr/>
          </p:nvSpPr>
          <p:spPr>
            <a:xfrm>
              <a:off x="0" y="0"/>
              <a:ext cx="1089025" cy="2449195"/>
            </a:xfrm>
            <a:custGeom>
              <a:avLst/>
              <a:gdLst/>
              <a:ahLst/>
              <a:cxnLst/>
              <a:rect l="l" t="t" r="r" b="b"/>
              <a:pathLst>
                <a:path w="1089025" h="2449195">
                  <a:moveTo>
                    <a:pt x="1088431" y="0"/>
                  </a:moveTo>
                  <a:lnTo>
                    <a:pt x="0" y="0"/>
                  </a:lnTo>
                  <a:lnTo>
                    <a:pt x="0" y="2448987"/>
                  </a:lnTo>
                  <a:lnTo>
                    <a:pt x="1088431" y="0"/>
                  </a:lnTo>
                  <a:close/>
                </a:path>
              </a:pathLst>
            </a:custGeom>
            <a:solidFill>
              <a:srgbClr val="263C7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46229" y="624739"/>
              <a:ext cx="832485" cy="842644"/>
            </a:xfrm>
            <a:custGeom>
              <a:avLst/>
              <a:gdLst/>
              <a:ahLst/>
              <a:cxnLst/>
              <a:rect l="l" t="t" r="r" b="b"/>
              <a:pathLst>
                <a:path w="832485" h="842644">
                  <a:moveTo>
                    <a:pt x="774001" y="842365"/>
                  </a:moveTo>
                  <a:lnTo>
                    <a:pt x="58216" y="842365"/>
                  </a:lnTo>
                  <a:lnTo>
                    <a:pt x="35554" y="837791"/>
                  </a:lnTo>
                  <a:lnTo>
                    <a:pt x="17049" y="825315"/>
                  </a:lnTo>
                  <a:lnTo>
                    <a:pt x="4574" y="806811"/>
                  </a:lnTo>
                  <a:lnTo>
                    <a:pt x="0" y="784148"/>
                  </a:lnTo>
                  <a:lnTo>
                    <a:pt x="0" y="58204"/>
                  </a:lnTo>
                  <a:lnTo>
                    <a:pt x="4574" y="35554"/>
                  </a:lnTo>
                  <a:lnTo>
                    <a:pt x="17049" y="17052"/>
                  </a:lnTo>
                  <a:lnTo>
                    <a:pt x="35554" y="4575"/>
                  </a:lnTo>
                  <a:lnTo>
                    <a:pt x="58216" y="0"/>
                  </a:lnTo>
                  <a:lnTo>
                    <a:pt x="774001" y="0"/>
                  </a:lnTo>
                  <a:lnTo>
                    <a:pt x="796663" y="4575"/>
                  </a:lnTo>
                  <a:lnTo>
                    <a:pt x="815168" y="17052"/>
                  </a:lnTo>
                  <a:lnTo>
                    <a:pt x="827643" y="35554"/>
                  </a:lnTo>
                  <a:lnTo>
                    <a:pt x="832218" y="58204"/>
                  </a:lnTo>
                  <a:lnTo>
                    <a:pt x="832218" y="784148"/>
                  </a:lnTo>
                  <a:lnTo>
                    <a:pt x="827643" y="806811"/>
                  </a:lnTo>
                  <a:lnTo>
                    <a:pt x="815168" y="825315"/>
                  </a:lnTo>
                  <a:lnTo>
                    <a:pt x="796663" y="837791"/>
                  </a:lnTo>
                  <a:lnTo>
                    <a:pt x="774001" y="842365"/>
                  </a:lnTo>
                  <a:close/>
                </a:path>
              </a:pathLst>
            </a:custGeom>
            <a:ln w="109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50629" y="627382"/>
              <a:ext cx="827405" cy="837565"/>
            </a:xfrm>
            <a:custGeom>
              <a:avLst/>
              <a:gdLst/>
              <a:ahLst/>
              <a:cxnLst/>
              <a:rect l="l" t="t" r="r" b="b"/>
              <a:pathLst>
                <a:path w="827405" h="837565">
                  <a:moveTo>
                    <a:pt x="768794" y="0"/>
                  </a:moveTo>
                  <a:lnTo>
                    <a:pt x="58216" y="0"/>
                  </a:lnTo>
                  <a:lnTo>
                    <a:pt x="35554" y="4574"/>
                  </a:lnTo>
                  <a:lnTo>
                    <a:pt x="17049" y="17049"/>
                  </a:lnTo>
                  <a:lnTo>
                    <a:pt x="4574" y="35554"/>
                  </a:lnTo>
                  <a:lnTo>
                    <a:pt x="0" y="58216"/>
                  </a:lnTo>
                  <a:lnTo>
                    <a:pt x="0" y="778865"/>
                  </a:lnTo>
                  <a:lnTo>
                    <a:pt x="4574" y="801527"/>
                  </a:lnTo>
                  <a:lnTo>
                    <a:pt x="17049" y="820032"/>
                  </a:lnTo>
                  <a:lnTo>
                    <a:pt x="35554" y="832508"/>
                  </a:lnTo>
                  <a:lnTo>
                    <a:pt x="58216" y="837082"/>
                  </a:lnTo>
                  <a:lnTo>
                    <a:pt x="768794" y="837082"/>
                  </a:lnTo>
                  <a:lnTo>
                    <a:pt x="791456" y="832508"/>
                  </a:lnTo>
                  <a:lnTo>
                    <a:pt x="809961" y="820032"/>
                  </a:lnTo>
                  <a:lnTo>
                    <a:pt x="822436" y="801527"/>
                  </a:lnTo>
                  <a:lnTo>
                    <a:pt x="827011" y="778865"/>
                  </a:lnTo>
                  <a:lnTo>
                    <a:pt x="827011" y="58216"/>
                  </a:lnTo>
                  <a:lnTo>
                    <a:pt x="822436" y="35554"/>
                  </a:lnTo>
                  <a:lnTo>
                    <a:pt x="809961" y="17049"/>
                  </a:lnTo>
                  <a:lnTo>
                    <a:pt x="791456" y="4574"/>
                  </a:lnTo>
                  <a:lnTo>
                    <a:pt x="768794" y="0"/>
                  </a:lnTo>
                  <a:close/>
                </a:path>
              </a:pathLst>
            </a:custGeom>
            <a:solidFill>
              <a:srgbClr val="283A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6840" y="912473"/>
              <a:ext cx="236245" cy="24524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925" y="811840"/>
              <a:ext cx="133261" cy="7488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049709" y="866894"/>
              <a:ext cx="62230" cy="198120"/>
            </a:xfrm>
            <a:custGeom>
              <a:avLst/>
              <a:gdLst/>
              <a:ahLst/>
              <a:cxnLst/>
              <a:rect l="l" t="t" r="r" b="b"/>
              <a:pathLst>
                <a:path w="62230" h="198119">
                  <a:moveTo>
                    <a:pt x="61912" y="0"/>
                  </a:moveTo>
                  <a:lnTo>
                    <a:pt x="0" y="0"/>
                  </a:lnTo>
                  <a:lnTo>
                    <a:pt x="6959" y="198056"/>
                  </a:lnTo>
                  <a:lnTo>
                    <a:pt x="55346" y="198056"/>
                  </a:lnTo>
                  <a:lnTo>
                    <a:pt x="61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6424" y="1093650"/>
              <a:ext cx="70535" cy="67246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49633" y="1186365"/>
            <a:ext cx="371475" cy="19177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204"/>
              </a:spcBef>
            </a:pPr>
            <a:r>
              <a:rPr dirty="0" sz="550" b="1">
                <a:solidFill>
                  <a:srgbClr val="FFFFFF"/>
                </a:solidFill>
                <a:latin typeface="Poppins"/>
                <a:cs typeface="Poppins"/>
              </a:rPr>
              <a:t>Le</a:t>
            </a:r>
            <a:r>
              <a:rPr dirty="0" sz="550" spc="45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média</a:t>
            </a:r>
            <a:r>
              <a:rPr dirty="0" sz="550" spc="50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Poppins"/>
                <a:cs typeface="Poppins"/>
              </a:rPr>
              <a:t>agile</a:t>
            </a:r>
            <a:endParaRPr sz="550">
              <a:latin typeface="Poppins"/>
              <a:cs typeface="Poppins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350139" y="415797"/>
            <a:ext cx="568325" cy="977265"/>
          </a:xfrm>
          <a:custGeom>
            <a:avLst/>
            <a:gdLst/>
            <a:ahLst/>
            <a:cxnLst/>
            <a:rect l="l" t="t" r="r" b="b"/>
            <a:pathLst>
              <a:path w="568325" h="977265">
                <a:moveTo>
                  <a:pt x="206400" y="896594"/>
                </a:moveTo>
                <a:lnTo>
                  <a:pt x="0" y="376237"/>
                </a:lnTo>
                <a:lnTo>
                  <a:pt x="0" y="611568"/>
                </a:lnTo>
                <a:lnTo>
                  <a:pt x="368" y="613537"/>
                </a:lnTo>
                <a:lnTo>
                  <a:pt x="133477" y="959396"/>
                </a:lnTo>
                <a:lnTo>
                  <a:pt x="142824" y="972146"/>
                </a:lnTo>
                <a:lnTo>
                  <a:pt x="155702" y="976680"/>
                </a:lnTo>
                <a:lnTo>
                  <a:pt x="168744" y="972896"/>
                </a:lnTo>
                <a:lnTo>
                  <a:pt x="178612" y="960691"/>
                </a:lnTo>
                <a:lnTo>
                  <a:pt x="206400" y="896594"/>
                </a:lnTo>
                <a:close/>
              </a:path>
              <a:path w="568325" h="977265">
                <a:moveTo>
                  <a:pt x="568134" y="51536"/>
                </a:moveTo>
                <a:lnTo>
                  <a:pt x="546887" y="14363"/>
                </a:lnTo>
                <a:lnTo>
                  <a:pt x="514959" y="0"/>
                </a:lnTo>
                <a:lnTo>
                  <a:pt x="505764" y="9271"/>
                </a:lnTo>
                <a:lnTo>
                  <a:pt x="494538" y="31699"/>
                </a:lnTo>
                <a:lnTo>
                  <a:pt x="173545" y="772845"/>
                </a:lnTo>
                <a:lnTo>
                  <a:pt x="213931" y="875880"/>
                </a:lnTo>
                <a:lnTo>
                  <a:pt x="564642" y="66890"/>
                </a:lnTo>
                <a:lnTo>
                  <a:pt x="568134" y="51536"/>
                </a:lnTo>
                <a:close/>
              </a:path>
            </a:pathLst>
          </a:custGeom>
          <a:solidFill>
            <a:srgbClr val="3DB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584237" y="783839"/>
            <a:ext cx="5368925" cy="8832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b="1">
                <a:solidFill>
                  <a:srgbClr val="231F20"/>
                </a:solidFill>
                <a:latin typeface="Poppins"/>
                <a:cs typeface="Poppins"/>
              </a:rPr>
              <a:t>Le</a:t>
            </a:r>
            <a:r>
              <a:rPr dirty="0" sz="1850" spc="25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1850" b="1">
                <a:solidFill>
                  <a:srgbClr val="231F20"/>
                </a:solidFill>
                <a:latin typeface="Poppins"/>
                <a:cs typeface="Poppins"/>
              </a:rPr>
              <a:t>projet</a:t>
            </a:r>
            <a:r>
              <a:rPr dirty="0" sz="1850" spc="30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1850" spc="-50" b="1">
                <a:solidFill>
                  <a:srgbClr val="231F20"/>
                </a:solidFill>
                <a:latin typeface="Poppins"/>
                <a:cs typeface="Poppins"/>
              </a:rPr>
              <a:t>!</a:t>
            </a:r>
            <a:endParaRPr sz="1850">
              <a:latin typeface="Poppins"/>
              <a:cs typeface="Poppins"/>
            </a:endParaRPr>
          </a:p>
          <a:p>
            <a:pPr marL="42545">
              <a:lnSpc>
                <a:spcPct val="100000"/>
              </a:lnSpc>
              <a:spcBef>
                <a:spcPts val="1745"/>
              </a:spcBef>
            </a:pPr>
            <a:r>
              <a:rPr dirty="0" sz="2300" b="1">
                <a:solidFill>
                  <a:srgbClr val="3DB987"/>
                </a:solidFill>
                <a:latin typeface="Poppins"/>
                <a:cs typeface="Poppins"/>
              </a:rPr>
              <a:t>L’expertise croisée de 2 </a:t>
            </a:r>
            <a:r>
              <a:rPr dirty="0" sz="2300" spc="-10" b="1">
                <a:solidFill>
                  <a:srgbClr val="3DB987"/>
                </a:solidFill>
                <a:latin typeface="Poppins"/>
                <a:cs typeface="Poppins"/>
              </a:rPr>
              <a:t>partenaires</a:t>
            </a:r>
            <a:endParaRPr sz="2300">
              <a:latin typeface="Poppins"/>
              <a:cs typeface="Poppins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618392" y="2004495"/>
            <a:ext cx="3190875" cy="4119879"/>
            <a:chOff x="4618392" y="2004495"/>
            <a:chExt cx="3190875" cy="4119879"/>
          </a:xfrm>
        </p:grpSpPr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18392" y="2117191"/>
              <a:ext cx="3190316" cy="400673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79607" y="2481452"/>
              <a:ext cx="14478" cy="127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19167" y="2123401"/>
              <a:ext cx="3189427" cy="4000500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5603665" y="2004495"/>
              <a:ext cx="1061085" cy="182245"/>
            </a:xfrm>
            <a:custGeom>
              <a:avLst/>
              <a:gdLst/>
              <a:ahLst/>
              <a:cxnLst/>
              <a:rect l="l" t="t" r="r" b="b"/>
              <a:pathLst>
                <a:path w="1061084" h="182244">
                  <a:moveTo>
                    <a:pt x="1041069" y="115658"/>
                  </a:moveTo>
                  <a:lnTo>
                    <a:pt x="1037539" y="123189"/>
                  </a:lnTo>
                  <a:lnTo>
                    <a:pt x="1056411" y="146989"/>
                  </a:lnTo>
                  <a:lnTo>
                    <a:pt x="1056627" y="146989"/>
                  </a:lnTo>
                  <a:lnTo>
                    <a:pt x="1060577" y="140258"/>
                  </a:lnTo>
                  <a:lnTo>
                    <a:pt x="1041069" y="115658"/>
                  </a:lnTo>
                  <a:close/>
                </a:path>
                <a:path w="1061084" h="182244">
                  <a:moveTo>
                    <a:pt x="19634" y="148221"/>
                  </a:moveTo>
                  <a:lnTo>
                    <a:pt x="4978" y="174282"/>
                  </a:lnTo>
                  <a:lnTo>
                    <a:pt x="9245" y="181686"/>
                  </a:lnTo>
                  <a:lnTo>
                    <a:pt x="23901" y="155625"/>
                  </a:lnTo>
                  <a:lnTo>
                    <a:pt x="19634" y="148221"/>
                  </a:lnTo>
                  <a:close/>
                </a:path>
                <a:path w="1061084" h="182244">
                  <a:moveTo>
                    <a:pt x="1039025" y="45262"/>
                  </a:moveTo>
                  <a:lnTo>
                    <a:pt x="1034846" y="53073"/>
                  </a:lnTo>
                  <a:lnTo>
                    <a:pt x="1053833" y="73088"/>
                  </a:lnTo>
                  <a:lnTo>
                    <a:pt x="1057668" y="64922"/>
                  </a:lnTo>
                  <a:lnTo>
                    <a:pt x="1039025" y="45262"/>
                  </a:lnTo>
                  <a:close/>
                </a:path>
                <a:path w="1061084" h="182244">
                  <a:moveTo>
                    <a:pt x="1055217" y="0"/>
                  </a:moveTo>
                  <a:lnTo>
                    <a:pt x="0" y="44424"/>
                  </a:lnTo>
                  <a:lnTo>
                    <a:pt x="7480" y="57391"/>
                  </a:lnTo>
                  <a:lnTo>
                    <a:pt x="1047927" y="13588"/>
                  </a:lnTo>
                  <a:lnTo>
                    <a:pt x="1055217" y="0"/>
                  </a:lnTo>
                  <a:close/>
                </a:path>
                <a:path w="1061084" h="182244">
                  <a:moveTo>
                    <a:pt x="16941" y="85343"/>
                  </a:moveTo>
                  <a:lnTo>
                    <a:pt x="2374" y="106743"/>
                  </a:lnTo>
                  <a:lnTo>
                    <a:pt x="6959" y="114706"/>
                  </a:lnTo>
                  <a:lnTo>
                    <a:pt x="21526" y="93294"/>
                  </a:lnTo>
                  <a:lnTo>
                    <a:pt x="16941" y="85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44906" y="2185885"/>
              <a:ext cx="21831" cy="3107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1621" y="2197671"/>
              <a:ext cx="21526" cy="131749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5604666" y="2017732"/>
              <a:ext cx="1057910" cy="179705"/>
            </a:xfrm>
            <a:custGeom>
              <a:avLst/>
              <a:gdLst/>
              <a:ahLst/>
              <a:cxnLst/>
              <a:rect l="l" t="t" r="r" b="b"/>
              <a:pathLst>
                <a:path w="1057909" h="179705">
                  <a:moveTo>
                    <a:pt x="8242" y="168452"/>
                  </a:moveTo>
                  <a:lnTo>
                    <a:pt x="4965" y="174269"/>
                  </a:lnTo>
                  <a:lnTo>
                    <a:pt x="7975" y="179489"/>
                  </a:lnTo>
                  <a:lnTo>
                    <a:pt x="14439" y="179209"/>
                  </a:lnTo>
                  <a:lnTo>
                    <a:pt x="8242" y="168452"/>
                  </a:lnTo>
                  <a:close/>
                </a:path>
                <a:path w="1057909" h="179705">
                  <a:moveTo>
                    <a:pt x="1052830" y="59855"/>
                  </a:moveTo>
                  <a:lnTo>
                    <a:pt x="1035545" y="96723"/>
                  </a:lnTo>
                  <a:lnTo>
                    <a:pt x="1040066" y="102425"/>
                  </a:lnTo>
                  <a:lnTo>
                    <a:pt x="1057656" y="64935"/>
                  </a:lnTo>
                  <a:lnTo>
                    <a:pt x="1052830" y="59855"/>
                  </a:lnTo>
                  <a:close/>
                </a:path>
                <a:path w="1057909" h="179705">
                  <a:moveTo>
                    <a:pt x="5956" y="101473"/>
                  </a:moveTo>
                  <a:lnTo>
                    <a:pt x="2362" y="106743"/>
                  </a:lnTo>
                  <a:lnTo>
                    <a:pt x="18630" y="134975"/>
                  </a:lnTo>
                  <a:lnTo>
                    <a:pt x="21907" y="129159"/>
                  </a:lnTo>
                  <a:lnTo>
                    <a:pt x="5956" y="101473"/>
                  </a:lnTo>
                  <a:close/>
                </a:path>
                <a:path w="1057909" h="179705">
                  <a:moveTo>
                    <a:pt x="1055192" y="0"/>
                  </a:moveTo>
                  <a:lnTo>
                    <a:pt x="1046924" y="355"/>
                  </a:lnTo>
                  <a:lnTo>
                    <a:pt x="1032865" y="26593"/>
                  </a:lnTo>
                  <a:lnTo>
                    <a:pt x="1038021" y="32029"/>
                  </a:lnTo>
                  <a:lnTo>
                    <a:pt x="1055192" y="0"/>
                  </a:lnTo>
                  <a:close/>
                </a:path>
                <a:path w="1057909" h="179705">
                  <a:moveTo>
                    <a:pt x="6477" y="44157"/>
                  </a:moveTo>
                  <a:lnTo>
                    <a:pt x="0" y="44424"/>
                  </a:lnTo>
                  <a:lnTo>
                    <a:pt x="15938" y="72097"/>
                  </a:lnTo>
                  <a:lnTo>
                    <a:pt x="19532" y="66814"/>
                  </a:lnTo>
                  <a:lnTo>
                    <a:pt x="6477" y="44157"/>
                  </a:lnTo>
                  <a:close/>
                </a:path>
              </a:pathLst>
            </a:custGeom>
            <a:solidFill>
              <a:srgbClr val="82C8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2637" y="2196947"/>
              <a:ext cx="6896" cy="100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43915" y="2152256"/>
              <a:ext cx="25679" cy="13301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12625" y="2263241"/>
              <a:ext cx="1057973" cy="79413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5610623" y="2018083"/>
              <a:ext cx="1049655" cy="179070"/>
            </a:xfrm>
            <a:custGeom>
              <a:avLst/>
              <a:gdLst/>
              <a:ahLst/>
              <a:cxnLst/>
              <a:rect l="l" t="t" r="r" b="b"/>
              <a:pathLst>
                <a:path w="1049654" h="179069">
                  <a:moveTo>
                    <a:pt x="1040968" y="0"/>
                  </a:moveTo>
                  <a:lnTo>
                    <a:pt x="520" y="43802"/>
                  </a:lnTo>
                  <a:lnTo>
                    <a:pt x="13576" y="66459"/>
                  </a:lnTo>
                  <a:lnTo>
                    <a:pt x="9982" y="71755"/>
                  </a:lnTo>
                  <a:lnTo>
                    <a:pt x="14566" y="79705"/>
                  </a:lnTo>
                  <a:lnTo>
                    <a:pt x="0" y="101117"/>
                  </a:lnTo>
                  <a:lnTo>
                    <a:pt x="15951" y="128803"/>
                  </a:lnTo>
                  <a:lnTo>
                    <a:pt x="12674" y="134632"/>
                  </a:lnTo>
                  <a:lnTo>
                    <a:pt x="16941" y="142036"/>
                  </a:lnTo>
                  <a:lnTo>
                    <a:pt x="2285" y="168097"/>
                  </a:lnTo>
                  <a:lnTo>
                    <a:pt x="8483" y="178854"/>
                  </a:lnTo>
                  <a:lnTo>
                    <a:pt x="1049451" y="133400"/>
                  </a:lnTo>
                  <a:lnTo>
                    <a:pt x="1030579" y="109601"/>
                  </a:lnTo>
                  <a:lnTo>
                    <a:pt x="1034110" y="102069"/>
                  </a:lnTo>
                  <a:lnTo>
                    <a:pt x="1029588" y="96367"/>
                  </a:lnTo>
                  <a:lnTo>
                    <a:pt x="1046873" y="59499"/>
                  </a:lnTo>
                  <a:lnTo>
                    <a:pt x="1027887" y="39484"/>
                  </a:lnTo>
                  <a:lnTo>
                    <a:pt x="1032065" y="31686"/>
                  </a:lnTo>
                  <a:lnTo>
                    <a:pt x="1026909" y="26238"/>
                  </a:lnTo>
                  <a:lnTo>
                    <a:pt x="1040968" y="0"/>
                  </a:lnTo>
                  <a:close/>
                </a:path>
              </a:pathLst>
            </a:custGeom>
            <a:solidFill>
              <a:srgbClr val="82C8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15393" y="2151494"/>
              <a:ext cx="1047864" cy="177609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 rot="21420000">
            <a:off x="5294379" y="3883041"/>
            <a:ext cx="207179" cy="1397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r>
              <a:rPr dirty="0" sz="1100" spc="-50" b="1">
                <a:solidFill>
                  <a:srgbClr val="1973A3"/>
                </a:solidFill>
                <a:latin typeface="Poppins"/>
                <a:cs typeface="Poppins"/>
              </a:rPr>
              <a:t>1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30" name="object 30" descr=""/>
          <p:cNvSpPr txBox="1"/>
          <p:nvPr/>
        </p:nvSpPr>
        <p:spPr>
          <a:xfrm rot="21420000">
            <a:off x="5453028" y="3884411"/>
            <a:ext cx="1113586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69"/>
              </a:lnSpc>
            </a:pP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interlocuteur</a:t>
            </a:r>
            <a:r>
              <a:rPr dirty="0" sz="900" spc="6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Poppins"/>
                <a:cs typeface="Poppins"/>
              </a:rPr>
              <a:t>dédié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31" name="object 31" descr=""/>
          <p:cNvSpPr txBox="1"/>
          <p:nvPr/>
        </p:nvSpPr>
        <p:spPr>
          <a:xfrm rot="21420000">
            <a:off x="5336840" y="4061051"/>
            <a:ext cx="273178" cy="1397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r>
              <a:rPr dirty="0" sz="1100" spc="-25" b="1">
                <a:solidFill>
                  <a:srgbClr val="1675A9"/>
                </a:solidFill>
                <a:latin typeface="Poppins"/>
                <a:cs typeface="Poppins"/>
              </a:rPr>
              <a:t>55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32" name="object 32" descr=""/>
          <p:cNvSpPr txBox="1"/>
          <p:nvPr/>
        </p:nvSpPr>
        <p:spPr>
          <a:xfrm rot="21420000">
            <a:off x="5589119" y="4054096"/>
            <a:ext cx="868398" cy="11430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dirty="0" sz="900" spc="-10">
                <a:solidFill>
                  <a:srgbClr val="231F20"/>
                </a:solidFill>
                <a:latin typeface="Poppins"/>
                <a:cs typeface="Poppins"/>
              </a:rPr>
              <a:t>collaborateurs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33" name="object 33" descr=""/>
          <p:cNvSpPr txBox="1"/>
          <p:nvPr/>
        </p:nvSpPr>
        <p:spPr>
          <a:xfrm rot="21420000">
            <a:off x="5348873" y="4279153"/>
            <a:ext cx="275787" cy="1397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r>
              <a:rPr dirty="0" sz="1100" spc="-25" b="1">
                <a:solidFill>
                  <a:srgbClr val="1777AC"/>
                </a:solidFill>
                <a:latin typeface="Poppins"/>
                <a:cs typeface="Poppins"/>
              </a:rPr>
              <a:t>45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34" name="object 34" descr=""/>
          <p:cNvSpPr txBox="1"/>
          <p:nvPr/>
        </p:nvSpPr>
        <p:spPr>
          <a:xfrm rot="21420000">
            <a:off x="5609848" y="4272616"/>
            <a:ext cx="1279157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69"/>
              </a:lnSpc>
            </a:pP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années</a:t>
            </a:r>
            <a:r>
              <a:rPr dirty="0" sz="900" spc="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oppins"/>
                <a:cs typeface="Poppins"/>
              </a:rPr>
              <a:t>d’expériences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35" name="object 35" descr=""/>
          <p:cNvSpPr txBox="1"/>
          <p:nvPr/>
        </p:nvSpPr>
        <p:spPr>
          <a:xfrm rot="21420000">
            <a:off x="5399026" y="4465224"/>
            <a:ext cx="1296864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69"/>
              </a:lnSpc>
            </a:pP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favorisant</a:t>
            </a:r>
            <a:r>
              <a:rPr dirty="0" sz="900" spc="5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oppins"/>
                <a:cs typeface="Poppins"/>
              </a:rPr>
              <a:t>l’innovation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36" name="object 36" descr=""/>
          <p:cNvSpPr txBox="1"/>
          <p:nvPr/>
        </p:nvSpPr>
        <p:spPr>
          <a:xfrm rot="21420000">
            <a:off x="5394167" y="4670025"/>
            <a:ext cx="562542" cy="1397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r>
              <a:rPr dirty="0" sz="1100" b="1">
                <a:solidFill>
                  <a:srgbClr val="167AB0"/>
                </a:solidFill>
                <a:latin typeface="Poppins"/>
                <a:cs typeface="Poppins"/>
              </a:rPr>
              <a:t>+</a:t>
            </a:r>
            <a:r>
              <a:rPr dirty="0" sz="1100" spc="15" b="1">
                <a:solidFill>
                  <a:srgbClr val="167AB0"/>
                </a:solidFill>
                <a:latin typeface="Poppins"/>
                <a:cs typeface="Poppins"/>
              </a:rPr>
              <a:t> </a:t>
            </a:r>
            <a:r>
              <a:rPr dirty="0" sz="1100" b="1">
                <a:solidFill>
                  <a:srgbClr val="167AB0"/>
                </a:solidFill>
                <a:latin typeface="Poppins"/>
                <a:cs typeface="Poppins"/>
              </a:rPr>
              <a:t>4</a:t>
            </a:r>
            <a:r>
              <a:rPr dirty="0" sz="1100" spc="15" b="1">
                <a:solidFill>
                  <a:srgbClr val="167AB0"/>
                </a:solidFill>
                <a:latin typeface="Poppins"/>
                <a:cs typeface="Poppins"/>
              </a:rPr>
              <a:t> </a:t>
            </a:r>
            <a:r>
              <a:rPr dirty="0" sz="1100" spc="-25" b="1">
                <a:solidFill>
                  <a:srgbClr val="167AB0"/>
                </a:solidFill>
                <a:latin typeface="Poppins"/>
                <a:cs typeface="Poppins"/>
              </a:rPr>
              <a:t>800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37" name="object 37" descr=""/>
          <p:cNvSpPr txBox="1"/>
          <p:nvPr/>
        </p:nvSpPr>
        <p:spPr>
          <a:xfrm rot="21420000">
            <a:off x="5959868" y="4657258"/>
            <a:ext cx="1194448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69"/>
              </a:lnSpc>
            </a:pP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interventions</a:t>
            </a:r>
            <a:r>
              <a:rPr dirty="0" sz="900" spc="1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oppins"/>
                <a:cs typeface="Poppins"/>
              </a:rPr>
              <a:t>gérées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38" name="object 38" descr=""/>
          <p:cNvSpPr txBox="1"/>
          <p:nvPr/>
        </p:nvSpPr>
        <p:spPr>
          <a:xfrm rot="21420000">
            <a:off x="5420246" y="4857869"/>
            <a:ext cx="156393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69"/>
              </a:lnSpc>
            </a:pP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par</a:t>
            </a:r>
            <a:r>
              <a:rPr dirty="0" sz="900" spc="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leur</a:t>
            </a:r>
            <a:r>
              <a:rPr dirty="0" sz="900" spc="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support</a:t>
            </a:r>
            <a:r>
              <a:rPr dirty="0" sz="900" spc="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oppins"/>
                <a:cs typeface="Poppins"/>
              </a:rPr>
              <a:t>technique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39" name="object 39" descr=""/>
          <p:cNvSpPr txBox="1"/>
          <p:nvPr/>
        </p:nvSpPr>
        <p:spPr>
          <a:xfrm rot="21420000">
            <a:off x="5400894" y="5076321"/>
            <a:ext cx="337964" cy="1397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r>
              <a:rPr dirty="0" sz="1100" spc="-25" b="1">
                <a:solidFill>
                  <a:srgbClr val="1777AC"/>
                </a:solidFill>
                <a:latin typeface="Poppins"/>
                <a:cs typeface="Poppins"/>
              </a:rPr>
              <a:t>350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40" name="object 40" descr=""/>
          <p:cNvSpPr txBox="1"/>
          <p:nvPr/>
        </p:nvSpPr>
        <p:spPr>
          <a:xfrm rot="21420000">
            <a:off x="5734816" y="5056275"/>
            <a:ext cx="1711507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69"/>
              </a:lnSpc>
            </a:pP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projets</a:t>
            </a:r>
            <a:r>
              <a:rPr dirty="0" sz="900" spc="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pilotés</a:t>
            </a:r>
            <a:r>
              <a:rPr dirty="0" sz="900" spc="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chaque</a:t>
            </a:r>
            <a:r>
              <a:rPr dirty="0" sz="900" spc="4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Poppins"/>
                <a:cs typeface="Poppins"/>
              </a:rPr>
              <a:t>année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41" name="object 41" descr=""/>
          <p:cNvSpPr txBox="1"/>
          <p:nvPr/>
        </p:nvSpPr>
        <p:spPr>
          <a:xfrm rot="21420000">
            <a:off x="5442482" y="2614030"/>
            <a:ext cx="1470717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5"/>
              </a:lnSpc>
            </a:pPr>
            <a:r>
              <a:rPr dirty="0" sz="1000" b="1">
                <a:solidFill>
                  <a:srgbClr val="231F20"/>
                </a:solidFill>
                <a:latin typeface="Poppins"/>
                <a:cs typeface="Poppins"/>
              </a:rPr>
              <a:t>LA</a:t>
            </a:r>
            <a:r>
              <a:rPr dirty="0" sz="1000" spc="45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oppins"/>
                <a:cs typeface="Poppins"/>
              </a:rPr>
              <a:t>référence</a:t>
            </a:r>
            <a:r>
              <a:rPr dirty="0" sz="1000" spc="50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oppins"/>
                <a:cs typeface="Poppins"/>
              </a:rPr>
              <a:t>en</a:t>
            </a:r>
            <a:r>
              <a:rPr dirty="0" sz="1000" spc="50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oppins"/>
                <a:cs typeface="Poppins"/>
              </a:rPr>
              <a:t>Smart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42" name="object 42" descr=""/>
          <p:cNvSpPr txBox="1"/>
          <p:nvPr/>
        </p:nvSpPr>
        <p:spPr>
          <a:xfrm rot="21420000">
            <a:off x="5746808" y="2769569"/>
            <a:ext cx="878379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5"/>
              </a:lnSpc>
            </a:pPr>
            <a:r>
              <a:rPr dirty="0" sz="1000" spc="-10" b="1">
                <a:solidFill>
                  <a:srgbClr val="231F20"/>
                </a:solidFill>
                <a:latin typeface="Poppins"/>
                <a:cs typeface="Poppins"/>
              </a:rPr>
              <a:t>technologies</a:t>
            </a:r>
            <a:endParaRPr sz="1000">
              <a:latin typeface="Poppins"/>
              <a:cs typeface="Poppins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1440002" y="2003077"/>
            <a:ext cx="5621020" cy="4111625"/>
            <a:chOff x="1440002" y="2003077"/>
            <a:chExt cx="5621020" cy="4111625"/>
          </a:xfrm>
        </p:grpSpPr>
        <p:pic>
          <p:nvPicPr>
            <p:cNvPr id="44" name="object 4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34143" y="3253694"/>
              <a:ext cx="1226423" cy="211403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09780" y="3130195"/>
              <a:ext cx="436144" cy="479602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40002" y="2119210"/>
              <a:ext cx="3174466" cy="3995102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0149" y="2471407"/>
              <a:ext cx="14477" cy="1333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40776" y="2126488"/>
              <a:ext cx="3173603" cy="3987800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2426102" y="2003077"/>
              <a:ext cx="1060450" cy="177165"/>
            </a:xfrm>
            <a:custGeom>
              <a:avLst/>
              <a:gdLst/>
              <a:ahLst/>
              <a:cxnLst/>
              <a:rect l="l" t="t" r="r" b="b"/>
              <a:pathLst>
                <a:path w="1060450" h="177164">
                  <a:moveTo>
                    <a:pt x="1040739" y="115595"/>
                  </a:moveTo>
                  <a:lnTo>
                    <a:pt x="1037170" y="123113"/>
                  </a:lnTo>
                  <a:lnTo>
                    <a:pt x="1055941" y="147002"/>
                  </a:lnTo>
                  <a:lnTo>
                    <a:pt x="1056149" y="147002"/>
                  </a:lnTo>
                  <a:lnTo>
                    <a:pt x="1060145" y="140271"/>
                  </a:lnTo>
                  <a:lnTo>
                    <a:pt x="1040739" y="115595"/>
                  </a:lnTo>
                  <a:close/>
                </a:path>
                <a:path w="1060450" h="177164">
                  <a:moveTo>
                    <a:pt x="19164" y="143700"/>
                  </a:moveTo>
                  <a:lnTo>
                    <a:pt x="4406" y="169697"/>
                  </a:lnTo>
                  <a:lnTo>
                    <a:pt x="8635" y="177126"/>
                  </a:lnTo>
                  <a:lnTo>
                    <a:pt x="23406" y="151129"/>
                  </a:lnTo>
                  <a:lnTo>
                    <a:pt x="19164" y="143700"/>
                  </a:lnTo>
                  <a:close/>
                </a:path>
                <a:path w="1060450" h="177164">
                  <a:moveTo>
                    <a:pt x="1038999" y="45199"/>
                  </a:moveTo>
                  <a:lnTo>
                    <a:pt x="1034878" y="52819"/>
                  </a:lnTo>
                  <a:lnTo>
                    <a:pt x="1034795" y="52971"/>
                  </a:lnTo>
                  <a:lnTo>
                    <a:pt x="1053693" y="73075"/>
                  </a:lnTo>
                  <a:lnTo>
                    <a:pt x="1057554" y="64935"/>
                  </a:lnTo>
                  <a:lnTo>
                    <a:pt x="1038999" y="45199"/>
                  </a:lnTo>
                  <a:close/>
                </a:path>
                <a:path w="1060450" h="177164">
                  <a:moveTo>
                    <a:pt x="1055395" y="0"/>
                  </a:moveTo>
                  <a:lnTo>
                    <a:pt x="0" y="39814"/>
                  </a:lnTo>
                  <a:lnTo>
                    <a:pt x="7416" y="52819"/>
                  </a:lnTo>
                  <a:lnTo>
                    <a:pt x="1048042" y="13550"/>
                  </a:lnTo>
                  <a:lnTo>
                    <a:pt x="1055395" y="0"/>
                  </a:lnTo>
                  <a:close/>
                </a:path>
                <a:path w="1060450" h="177164">
                  <a:moveTo>
                    <a:pt x="16751" y="80810"/>
                  </a:moveTo>
                  <a:lnTo>
                    <a:pt x="2095" y="102158"/>
                  </a:lnTo>
                  <a:lnTo>
                    <a:pt x="6642" y="110134"/>
                  </a:lnTo>
                  <a:lnTo>
                    <a:pt x="21297" y="88772"/>
                  </a:lnTo>
                  <a:lnTo>
                    <a:pt x="16751" y="80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66706" y="2184425"/>
              <a:ext cx="21742" cy="3114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433154" y="2191715"/>
              <a:ext cx="21297" cy="131711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2427028" y="2016319"/>
              <a:ext cx="1057910" cy="175260"/>
            </a:xfrm>
            <a:custGeom>
              <a:avLst/>
              <a:gdLst/>
              <a:ahLst/>
              <a:cxnLst/>
              <a:rect l="l" t="t" r="r" b="b"/>
              <a:pathLst>
                <a:path w="1057910" h="175260">
                  <a:moveTo>
                    <a:pt x="7708" y="163880"/>
                  </a:moveTo>
                  <a:lnTo>
                    <a:pt x="4406" y="169684"/>
                  </a:lnTo>
                  <a:lnTo>
                    <a:pt x="7391" y="174917"/>
                  </a:lnTo>
                  <a:lnTo>
                    <a:pt x="13855" y="174663"/>
                  </a:lnTo>
                  <a:lnTo>
                    <a:pt x="7708" y="163880"/>
                  </a:lnTo>
                  <a:close/>
                </a:path>
                <a:path w="1057910" h="175260">
                  <a:moveTo>
                    <a:pt x="1052766" y="59842"/>
                  </a:moveTo>
                  <a:lnTo>
                    <a:pt x="1035316" y="96634"/>
                  </a:lnTo>
                  <a:lnTo>
                    <a:pt x="1039812" y="102349"/>
                  </a:lnTo>
                  <a:lnTo>
                    <a:pt x="1057567" y="64935"/>
                  </a:lnTo>
                  <a:lnTo>
                    <a:pt x="1052766" y="59842"/>
                  </a:lnTo>
                  <a:close/>
                </a:path>
                <a:path w="1057910" h="175260">
                  <a:moveTo>
                    <a:pt x="5714" y="96888"/>
                  </a:moveTo>
                  <a:lnTo>
                    <a:pt x="2095" y="102146"/>
                  </a:lnTo>
                  <a:lnTo>
                    <a:pt x="18249" y="130454"/>
                  </a:lnTo>
                  <a:lnTo>
                    <a:pt x="21539" y="124637"/>
                  </a:lnTo>
                  <a:lnTo>
                    <a:pt x="5714" y="96888"/>
                  </a:lnTo>
                  <a:close/>
                </a:path>
                <a:path w="1057910" h="175260">
                  <a:moveTo>
                    <a:pt x="1055382" y="0"/>
                  </a:moveTo>
                  <a:lnTo>
                    <a:pt x="1047115" y="317"/>
                  </a:lnTo>
                  <a:lnTo>
                    <a:pt x="1032941" y="26492"/>
                  </a:lnTo>
                  <a:lnTo>
                    <a:pt x="1038072" y="31953"/>
                  </a:lnTo>
                  <a:lnTo>
                    <a:pt x="1055382" y="0"/>
                  </a:lnTo>
                  <a:close/>
                </a:path>
                <a:path w="1057910" h="175260">
                  <a:moveTo>
                    <a:pt x="6489" y="39573"/>
                  </a:moveTo>
                  <a:lnTo>
                    <a:pt x="0" y="39814"/>
                  </a:lnTo>
                  <a:lnTo>
                    <a:pt x="15824" y="67563"/>
                  </a:lnTo>
                  <a:lnTo>
                    <a:pt x="19443" y="62293"/>
                  </a:lnTo>
                  <a:lnTo>
                    <a:pt x="6489" y="39573"/>
                  </a:lnTo>
                  <a:close/>
                </a:path>
              </a:pathLst>
            </a:custGeom>
            <a:solidFill>
              <a:srgbClr val="82C8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34412" y="2190978"/>
              <a:ext cx="6896" cy="990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65766" y="2150834"/>
              <a:ext cx="25222" cy="133032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34082" y="2257260"/>
              <a:ext cx="1057833" cy="79413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2432740" y="2016626"/>
              <a:ext cx="1049655" cy="174625"/>
            </a:xfrm>
            <a:custGeom>
              <a:avLst/>
              <a:gdLst/>
              <a:ahLst/>
              <a:cxnLst/>
              <a:rect l="l" t="t" r="r" b="b"/>
              <a:pathLst>
                <a:path w="1049654" h="174625">
                  <a:moveTo>
                    <a:pt x="1041412" y="0"/>
                  </a:moveTo>
                  <a:lnTo>
                    <a:pt x="774" y="39268"/>
                  </a:lnTo>
                  <a:lnTo>
                    <a:pt x="13741" y="61988"/>
                  </a:lnTo>
                  <a:lnTo>
                    <a:pt x="10109" y="67259"/>
                  </a:lnTo>
                  <a:lnTo>
                    <a:pt x="14668" y="75234"/>
                  </a:lnTo>
                  <a:lnTo>
                    <a:pt x="0" y="96583"/>
                  </a:lnTo>
                  <a:lnTo>
                    <a:pt x="15836" y="124332"/>
                  </a:lnTo>
                  <a:lnTo>
                    <a:pt x="12534" y="130149"/>
                  </a:lnTo>
                  <a:lnTo>
                    <a:pt x="16776" y="137579"/>
                  </a:lnTo>
                  <a:lnTo>
                    <a:pt x="1993" y="163575"/>
                  </a:lnTo>
                  <a:lnTo>
                    <a:pt x="8153" y="174358"/>
                  </a:lnTo>
                  <a:lnTo>
                    <a:pt x="1049312" y="133451"/>
                  </a:lnTo>
                  <a:lnTo>
                    <a:pt x="1030528" y="109562"/>
                  </a:lnTo>
                  <a:lnTo>
                    <a:pt x="1034097" y="102044"/>
                  </a:lnTo>
                  <a:lnTo>
                    <a:pt x="1029601" y="96316"/>
                  </a:lnTo>
                  <a:lnTo>
                    <a:pt x="1047051" y="59524"/>
                  </a:lnTo>
                  <a:lnTo>
                    <a:pt x="1028153" y="39433"/>
                  </a:lnTo>
                  <a:lnTo>
                    <a:pt x="1032370" y="31648"/>
                  </a:lnTo>
                  <a:lnTo>
                    <a:pt x="1027226" y="26187"/>
                  </a:lnTo>
                  <a:lnTo>
                    <a:pt x="1041412" y="0"/>
                  </a:lnTo>
                  <a:close/>
                </a:path>
              </a:pathLst>
            </a:custGeom>
            <a:solidFill>
              <a:srgbClr val="82C8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36888" y="2150084"/>
              <a:ext cx="1048054" cy="173062"/>
            </a:xfrm>
            <a:prstGeom prst="rect">
              <a:avLst/>
            </a:prstGeom>
          </p:spPr>
        </p:pic>
      </p:grpSp>
      <p:sp>
        <p:nvSpPr>
          <p:cNvPr id="58" name="object 58" descr=""/>
          <p:cNvSpPr txBox="1"/>
          <p:nvPr/>
        </p:nvSpPr>
        <p:spPr>
          <a:xfrm rot="21480000">
            <a:off x="2399463" y="2573292"/>
            <a:ext cx="126149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0"/>
              </a:lnSpc>
            </a:pPr>
            <a:r>
              <a:rPr dirty="0" sz="1000" b="1">
                <a:solidFill>
                  <a:srgbClr val="231F20"/>
                </a:solidFill>
                <a:latin typeface="Poppins"/>
                <a:cs typeface="Poppins"/>
              </a:rPr>
              <a:t>Expert</a:t>
            </a:r>
            <a:r>
              <a:rPr dirty="0" sz="1000" spc="35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2777" sz="1500" b="1">
                <a:solidFill>
                  <a:srgbClr val="231F20"/>
                </a:solidFill>
                <a:latin typeface="Poppins"/>
                <a:cs typeface="Poppins"/>
              </a:rPr>
              <a:t>en</a:t>
            </a:r>
            <a:r>
              <a:rPr dirty="0" baseline="2777" sz="1500" spc="52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2777" sz="1500" spc="-15" b="1">
                <a:solidFill>
                  <a:srgbClr val="231F20"/>
                </a:solidFill>
                <a:latin typeface="Poppins"/>
                <a:cs typeface="Poppins"/>
              </a:rPr>
              <a:t>stratégie</a:t>
            </a:r>
            <a:endParaRPr baseline="2777" sz="1500">
              <a:latin typeface="Poppins"/>
              <a:cs typeface="Poppins"/>
            </a:endParaRPr>
          </a:p>
        </p:txBody>
      </p:sp>
      <p:sp>
        <p:nvSpPr>
          <p:cNvPr id="59" name="object 59" descr=""/>
          <p:cNvSpPr txBox="1"/>
          <p:nvPr/>
        </p:nvSpPr>
        <p:spPr>
          <a:xfrm rot="21480000">
            <a:off x="2397805" y="2760064"/>
            <a:ext cx="128107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0"/>
              </a:lnSpc>
            </a:pPr>
            <a:r>
              <a:rPr dirty="0" sz="1000" b="1">
                <a:solidFill>
                  <a:srgbClr val="231F20"/>
                </a:solidFill>
                <a:latin typeface="Poppins"/>
                <a:cs typeface="Poppins"/>
              </a:rPr>
              <a:t>de</a:t>
            </a:r>
            <a:r>
              <a:rPr dirty="0" sz="1000" spc="15" b="1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oppins"/>
                <a:cs typeface="Poppins"/>
              </a:rPr>
              <a:t>communication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60" name="object 60" descr=""/>
          <p:cNvSpPr txBox="1"/>
          <p:nvPr/>
        </p:nvSpPr>
        <p:spPr>
          <a:xfrm rot="21480000">
            <a:off x="2231816" y="3810461"/>
            <a:ext cx="439957" cy="1397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F16C55"/>
                </a:solidFill>
                <a:latin typeface="Poppins"/>
                <a:cs typeface="Poppins"/>
              </a:rPr>
              <a:t>+ </a:t>
            </a:r>
            <a:r>
              <a:rPr dirty="0" sz="1100" spc="-25" b="1">
                <a:solidFill>
                  <a:srgbClr val="F16C55"/>
                </a:solidFill>
                <a:latin typeface="Poppins"/>
                <a:cs typeface="Poppins"/>
              </a:rPr>
              <a:t>200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61" name="object 61" descr=""/>
          <p:cNvSpPr txBox="1"/>
          <p:nvPr/>
        </p:nvSpPr>
        <p:spPr>
          <a:xfrm rot="21480000">
            <a:off x="2658327" y="3813951"/>
            <a:ext cx="415994" cy="1143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900" spc="-10">
                <a:solidFill>
                  <a:srgbClr val="231F20"/>
                </a:solidFill>
                <a:latin typeface="Poppins"/>
                <a:cs typeface="Poppins"/>
              </a:rPr>
              <a:t>clients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2" name="object 62" descr=""/>
          <p:cNvSpPr txBox="1"/>
          <p:nvPr/>
        </p:nvSpPr>
        <p:spPr>
          <a:xfrm rot="21480000">
            <a:off x="2245220" y="4026876"/>
            <a:ext cx="515954" cy="1397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100" b="1">
                <a:solidFill>
                  <a:srgbClr val="43BFB4"/>
                </a:solidFill>
                <a:latin typeface="Poppins"/>
                <a:cs typeface="Poppins"/>
              </a:rPr>
              <a:t>+ 1 </a:t>
            </a:r>
            <a:r>
              <a:rPr dirty="0" sz="1100" spc="-25" b="1">
                <a:solidFill>
                  <a:srgbClr val="43BFB4"/>
                </a:solidFill>
                <a:latin typeface="Poppins"/>
                <a:cs typeface="Poppins"/>
              </a:rPr>
              <a:t>200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63" name="object 63" descr=""/>
          <p:cNvSpPr txBox="1"/>
          <p:nvPr/>
        </p:nvSpPr>
        <p:spPr>
          <a:xfrm rot="21480000">
            <a:off x="2751524" y="4023556"/>
            <a:ext cx="654790" cy="1143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00" spc="-10">
                <a:solidFill>
                  <a:srgbClr val="231F20"/>
                </a:solidFill>
                <a:latin typeface="Poppins"/>
                <a:cs typeface="Poppins"/>
              </a:rPr>
              <a:t>opérations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4" name="object 64" descr=""/>
          <p:cNvSpPr txBox="1"/>
          <p:nvPr/>
        </p:nvSpPr>
        <p:spPr>
          <a:xfrm rot="21480000">
            <a:off x="2242621" y="4249430"/>
            <a:ext cx="341004" cy="13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C5A978"/>
                </a:solidFill>
                <a:latin typeface="Poppins"/>
                <a:cs typeface="Poppins"/>
              </a:rPr>
              <a:t>300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65" name="object 65" descr=""/>
          <p:cNvSpPr txBox="1"/>
          <p:nvPr/>
        </p:nvSpPr>
        <p:spPr>
          <a:xfrm rot="21480000">
            <a:off x="2577132" y="4252650"/>
            <a:ext cx="1167909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opérations</a:t>
            </a:r>
            <a:r>
              <a:rPr dirty="0" sz="900" spc="3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3086" sz="1350" spc="-15">
                <a:solidFill>
                  <a:srgbClr val="231F20"/>
                </a:solidFill>
                <a:latin typeface="Poppins"/>
                <a:cs typeface="Poppins"/>
              </a:rPr>
              <a:t>digitales</a:t>
            </a:r>
            <a:endParaRPr baseline="3086" sz="1350">
              <a:latin typeface="Poppins"/>
              <a:cs typeface="Poppins"/>
            </a:endParaRPr>
          </a:p>
        </p:txBody>
      </p:sp>
      <p:sp>
        <p:nvSpPr>
          <p:cNvPr id="66" name="object 66" descr=""/>
          <p:cNvSpPr txBox="1"/>
          <p:nvPr/>
        </p:nvSpPr>
        <p:spPr>
          <a:xfrm rot="21480000">
            <a:off x="2281143" y="4450973"/>
            <a:ext cx="989269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85"/>
              </a:lnSpc>
            </a:pP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900" spc="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auto-</a:t>
            </a:r>
            <a:r>
              <a:rPr dirty="0" sz="900" spc="-10">
                <a:solidFill>
                  <a:srgbClr val="231F20"/>
                </a:solidFill>
                <a:latin typeface="Poppins"/>
                <a:cs typeface="Poppins"/>
              </a:rPr>
              <a:t>digitales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7" name="object 67" descr=""/>
          <p:cNvSpPr txBox="1"/>
          <p:nvPr/>
        </p:nvSpPr>
        <p:spPr>
          <a:xfrm rot="21480000">
            <a:off x="2246744" y="4651652"/>
            <a:ext cx="264897" cy="1397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100" spc="-25" b="1">
                <a:solidFill>
                  <a:srgbClr val="F16C55"/>
                </a:solidFill>
                <a:latin typeface="Poppins"/>
                <a:cs typeface="Poppins"/>
              </a:rPr>
              <a:t>75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68" name="object 68" descr=""/>
          <p:cNvSpPr txBox="1"/>
          <p:nvPr/>
        </p:nvSpPr>
        <p:spPr>
          <a:xfrm rot="21480000">
            <a:off x="2429235" y="4648146"/>
            <a:ext cx="138658" cy="8255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650" spc="-50" b="1">
                <a:solidFill>
                  <a:srgbClr val="F16C55"/>
                </a:solidFill>
                <a:latin typeface="Poppins"/>
                <a:cs typeface="Poppins"/>
              </a:rPr>
              <a:t>%</a:t>
            </a:r>
            <a:endParaRPr sz="650">
              <a:latin typeface="Poppins"/>
              <a:cs typeface="Poppins"/>
            </a:endParaRPr>
          </a:p>
        </p:txBody>
      </p:sp>
      <p:sp>
        <p:nvSpPr>
          <p:cNvPr id="69" name="object 69" descr=""/>
          <p:cNvSpPr txBox="1"/>
          <p:nvPr/>
        </p:nvSpPr>
        <p:spPr>
          <a:xfrm rot="21480000">
            <a:off x="2564422" y="4642371"/>
            <a:ext cx="1750154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00"/>
              </a:lnSpc>
            </a:pP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des</a:t>
            </a:r>
            <a:r>
              <a:rPr dirty="0" sz="900" spc="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campagnes</a:t>
            </a:r>
            <a:r>
              <a:rPr dirty="0" sz="900" spc="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3086" sz="1350">
                <a:solidFill>
                  <a:srgbClr val="231F20"/>
                </a:solidFill>
                <a:latin typeface="Poppins"/>
                <a:cs typeface="Poppins"/>
              </a:rPr>
              <a:t>en</a:t>
            </a:r>
            <a:r>
              <a:rPr dirty="0" baseline="3086" sz="1350" spc="37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6172" sz="1350">
                <a:solidFill>
                  <a:srgbClr val="231F20"/>
                </a:solidFill>
                <a:latin typeface="Poppins"/>
                <a:cs typeface="Poppins"/>
              </a:rPr>
              <a:t>pluri-</a:t>
            </a:r>
            <a:r>
              <a:rPr dirty="0" baseline="6172" sz="1350" spc="-37">
                <a:solidFill>
                  <a:srgbClr val="231F20"/>
                </a:solidFill>
                <a:latin typeface="Poppins"/>
                <a:cs typeface="Poppins"/>
              </a:rPr>
              <a:t>mé-</a:t>
            </a:r>
            <a:endParaRPr baseline="6172" sz="1350">
              <a:latin typeface="Poppins"/>
              <a:cs typeface="Poppins"/>
            </a:endParaRPr>
          </a:p>
        </p:txBody>
      </p:sp>
      <p:sp>
        <p:nvSpPr>
          <p:cNvPr id="70" name="object 70" descr=""/>
          <p:cNvSpPr txBox="1"/>
          <p:nvPr/>
        </p:nvSpPr>
        <p:spPr>
          <a:xfrm rot="21480000">
            <a:off x="2299675" y="4839111"/>
            <a:ext cx="1582294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4"/>
              </a:lnSpc>
            </a:pP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dia</a:t>
            </a:r>
            <a:r>
              <a:rPr dirty="0" sz="900" spc="1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sz="900" spc="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3086" sz="1350">
                <a:solidFill>
                  <a:srgbClr val="231F20"/>
                </a:solidFill>
                <a:latin typeface="Poppins"/>
                <a:cs typeface="Poppins"/>
              </a:rPr>
              <a:t>opérations</a:t>
            </a:r>
            <a:r>
              <a:rPr dirty="0" baseline="3086" sz="1350" spc="22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3086" sz="1350" spc="-15">
                <a:solidFill>
                  <a:srgbClr val="231F20"/>
                </a:solidFill>
                <a:latin typeface="Poppins"/>
                <a:cs typeface="Poppins"/>
              </a:rPr>
              <a:t>tactiques</a:t>
            </a:r>
            <a:endParaRPr baseline="3086" sz="1350">
              <a:latin typeface="Poppins"/>
              <a:cs typeface="Poppins"/>
            </a:endParaRPr>
          </a:p>
        </p:txBody>
      </p:sp>
      <p:sp>
        <p:nvSpPr>
          <p:cNvPr id="71" name="object 71" descr=""/>
          <p:cNvSpPr txBox="1"/>
          <p:nvPr/>
        </p:nvSpPr>
        <p:spPr>
          <a:xfrm rot="21480000">
            <a:off x="2276298" y="5012255"/>
            <a:ext cx="344076" cy="13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43BFB4"/>
                </a:solidFill>
                <a:latin typeface="Poppins"/>
                <a:cs typeface="Poppins"/>
              </a:rPr>
              <a:t>345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72" name="object 72" descr=""/>
          <p:cNvSpPr txBox="1"/>
          <p:nvPr/>
        </p:nvSpPr>
        <p:spPr>
          <a:xfrm rot="21480000">
            <a:off x="2599979" y="5011400"/>
            <a:ext cx="736836" cy="1143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900" spc="-10">
                <a:solidFill>
                  <a:srgbClr val="231F20"/>
                </a:solidFill>
                <a:latin typeface="Poppins"/>
                <a:cs typeface="Poppins"/>
              </a:rPr>
              <a:t>campagnes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73" name="object 73" descr=""/>
          <p:cNvSpPr txBox="1"/>
          <p:nvPr/>
        </p:nvSpPr>
        <p:spPr>
          <a:xfrm rot="21480000">
            <a:off x="2315452" y="5204299"/>
            <a:ext cx="1477826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4"/>
              </a:lnSpc>
            </a:pP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événementielles</a:t>
            </a:r>
            <a:r>
              <a:rPr dirty="0" sz="900" spc="3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3086" sz="1350">
                <a:solidFill>
                  <a:srgbClr val="231F20"/>
                </a:solidFill>
                <a:latin typeface="Poppins"/>
                <a:cs typeface="Poppins"/>
              </a:rPr>
              <a:t>et</a:t>
            </a:r>
            <a:r>
              <a:rPr dirty="0" baseline="3086" sz="1350" spc="44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6172" sz="1350" spc="-15">
                <a:solidFill>
                  <a:srgbClr val="231F20"/>
                </a:solidFill>
                <a:latin typeface="Poppins"/>
                <a:cs typeface="Poppins"/>
              </a:rPr>
              <a:t>street</a:t>
            </a:r>
            <a:endParaRPr baseline="6172" sz="1350">
              <a:latin typeface="Poppins"/>
              <a:cs typeface="Poppins"/>
            </a:endParaRPr>
          </a:p>
        </p:txBody>
      </p:sp>
      <p:sp>
        <p:nvSpPr>
          <p:cNvPr id="74" name="object 74" descr=""/>
          <p:cNvSpPr txBox="1"/>
          <p:nvPr/>
        </p:nvSpPr>
        <p:spPr>
          <a:xfrm rot="21480000">
            <a:off x="2324593" y="5427731"/>
            <a:ext cx="1219729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Une</a:t>
            </a:r>
            <a:r>
              <a:rPr dirty="0" sz="900" spc="1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présence</a:t>
            </a:r>
            <a:r>
              <a:rPr dirty="0" sz="900" spc="2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3086" sz="1350" spc="-15">
                <a:solidFill>
                  <a:srgbClr val="231F20"/>
                </a:solidFill>
                <a:latin typeface="Poppins"/>
                <a:cs typeface="Poppins"/>
              </a:rPr>
              <a:t>locale,</a:t>
            </a:r>
            <a:endParaRPr baseline="3086" sz="1350">
              <a:latin typeface="Poppins"/>
              <a:cs typeface="Poppins"/>
            </a:endParaRPr>
          </a:p>
        </p:txBody>
      </p:sp>
      <p:sp>
        <p:nvSpPr>
          <p:cNvPr id="75" name="object 75" descr=""/>
          <p:cNvSpPr txBox="1"/>
          <p:nvPr/>
        </p:nvSpPr>
        <p:spPr>
          <a:xfrm rot="21480000">
            <a:off x="2332140" y="5612607"/>
            <a:ext cx="1053613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z="900">
                <a:solidFill>
                  <a:srgbClr val="231F20"/>
                </a:solidFill>
                <a:latin typeface="Poppins"/>
                <a:cs typeface="Poppins"/>
              </a:rPr>
              <a:t>partout</a:t>
            </a:r>
            <a:r>
              <a:rPr dirty="0" sz="900" spc="25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3086" sz="1350">
                <a:solidFill>
                  <a:srgbClr val="231F20"/>
                </a:solidFill>
                <a:latin typeface="Poppins"/>
                <a:cs typeface="Poppins"/>
              </a:rPr>
              <a:t>en</a:t>
            </a:r>
            <a:r>
              <a:rPr dirty="0" baseline="3086" sz="1350" spc="44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dirty="0" baseline="3086" sz="1350" spc="-15">
                <a:solidFill>
                  <a:srgbClr val="231F20"/>
                </a:solidFill>
                <a:latin typeface="Poppins"/>
                <a:cs typeface="Poppins"/>
              </a:rPr>
              <a:t>France</a:t>
            </a:r>
            <a:endParaRPr baseline="3086" sz="1350">
              <a:latin typeface="Poppins"/>
              <a:cs typeface="Poppins"/>
            </a:endParaRPr>
          </a:p>
        </p:txBody>
      </p:sp>
      <p:grpSp>
        <p:nvGrpSpPr>
          <p:cNvPr id="76" name="object 76" descr=""/>
          <p:cNvGrpSpPr/>
          <p:nvPr/>
        </p:nvGrpSpPr>
        <p:grpSpPr>
          <a:xfrm>
            <a:off x="2205644" y="3025228"/>
            <a:ext cx="2684780" cy="1341120"/>
            <a:chOff x="2205644" y="3025228"/>
            <a:chExt cx="2684780" cy="1341120"/>
          </a:xfrm>
        </p:grpSpPr>
        <p:pic>
          <p:nvPicPr>
            <p:cNvPr id="77" name="object 7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05644" y="3025228"/>
              <a:ext cx="1525006" cy="578928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4347000" y="3823295"/>
              <a:ext cx="542925" cy="542925"/>
            </a:xfrm>
            <a:custGeom>
              <a:avLst/>
              <a:gdLst/>
              <a:ahLst/>
              <a:cxnLst/>
              <a:rect l="l" t="t" r="r" b="b"/>
              <a:pathLst>
                <a:path w="542925" h="542925">
                  <a:moveTo>
                    <a:pt x="271399" y="0"/>
                  </a:moveTo>
                  <a:lnTo>
                    <a:pt x="222615" y="4372"/>
                  </a:lnTo>
                  <a:lnTo>
                    <a:pt x="176700" y="16979"/>
                  </a:lnTo>
                  <a:lnTo>
                    <a:pt x="134420" y="37054"/>
                  </a:lnTo>
                  <a:lnTo>
                    <a:pt x="96541" y="63831"/>
                  </a:lnTo>
                  <a:lnTo>
                    <a:pt x="63831" y="96541"/>
                  </a:lnTo>
                  <a:lnTo>
                    <a:pt x="37054" y="134420"/>
                  </a:lnTo>
                  <a:lnTo>
                    <a:pt x="16979" y="176700"/>
                  </a:lnTo>
                  <a:lnTo>
                    <a:pt x="4372" y="222615"/>
                  </a:lnTo>
                  <a:lnTo>
                    <a:pt x="0" y="271399"/>
                  </a:lnTo>
                  <a:lnTo>
                    <a:pt x="4372" y="320182"/>
                  </a:lnTo>
                  <a:lnTo>
                    <a:pt x="16979" y="366097"/>
                  </a:lnTo>
                  <a:lnTo>
                    <a:pt x="37054" y="408377"/>
                  </a:lnTo>
                  <a:lnTo>
                    <a:pt x="63831" y="446256"/>
                  </a:lnTo>
                  <a:lnTo>
                    <a:pt x="96541" y="478966"/>
                  </a:lnTo>
                  <a:lnTo>
                    <a:pt x="134420" y="505743"/>
                  </a:lnTo>
                  <a:lnTo>
                    <a:pt x="176700" y="525818"/>
                  </a:lnTo>
                  <a:lnTo>
                    <a:pt x="222615" y="538425"/>
                  </a:lnTo>
                  <a:lnTo>
                    <a:pt x="271399" y="542798"/>
                  </a:lnTo>
                  <a:lnTo>
                    <a:pt x="320182" y="538425"/>
                  </a:lnTo>
                  <a:lnTo>
                    <a:pt x="366097" y="525818"/>
                  </a:lnTo>
                  <a:lnTo>
                    <a:pt x="408377" y="505743"/>
                  </a:lnTo>
                  <a:lnTo>
                    <a:pt x="446256" y="478966"/>
                  </a:lnTo>
                  <a:lnTo>
                    <a:pt x="478966" y="446256"/>
                  </a:lnTo>
                  <a:lnTo>
                    <a:pt x="505743" y="408377"/>
                  </a:lnTo>
                  <a:lnTo>
                    <a:pt x="525818" y="366097"/>
                  </a:lnTo>
                  <a:lnTo>
                    <a:pt x="538425" y="320182"/>
                  </a:lnTo>
                  <a:lnTo>
                    <a:pt x="542798" y="271399"/>
                  </a:lnTo>
                  <a:lnTo>
                    <a:pt x="538425" y="222615"/>
                  </a:lnTo>
                  <a:lnTo>
                    <a:pt x="525818" y="176700"/>
                  </a:lnTo>
                  <a:lnTo>
                    <a:pt x="505743" y="134420"/>
                  </a:lnTo>
                  <a:lnTo>
                    <a:pt x="478966" y="96541"/>
                  </a:lnTo>
                  <a:lnTo>
                    <a:pt x="446256" y="63831"/>
                  </a:lnTo>
                  <a:lnTo>
                    <a:pt x="408377" y="37054"/>
                  </a:lnTo>
                  <a:lnTo>
                    <a:pt x="366097" y="16979"/>
                  </a:lnTo>
                  <a:lnTo>
                    <a:pt x="320182" y="4372"/>
                  </a:lnTo>
                  <a:lnTo>
                    <a:pt x="271399" y="0"/>
                  </a:lnTo>
                  <a:close/>
                </a:path>
              </a:pathLst>
            </a:custGeom>
            <a:solidFill>
              <a:srgbClr val="3EC0C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 descr=""/>
          <p:cNvSpPr txBox="1"/>
          <p:nvPr/>
        </p:nvSpPr>
        <p:spPr>
          <a:xfrm>
            <a:off x="4446117" y="3779854"/>
            <a:ext cx="341630" cy="5873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650" spc="-50" b="1">
                <a:solidFill>
                  <a:srgbClr val="FFFFFF"/>
                </a:solidFill>
                <a:latin typeface="Poppins SemiBold"/>
                <a:cs typeface="Poppins SemiBold"/>
              </a:rPr>
              <a:t>+</a:t>
            </a:r>
            <a:endParaRPr sz="3650">
              <a:latin typeface="Poppins SemiBold"/>
              <a:cs typeface="Poppins SemiBold"/>
            </a:endParaRPr>
          </a:p>
        </p:txBody>
      </p:sp>
      <p:pic>
        <p:nvPicPr>
          <p:cNvPr id="80" name="object 80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0" y="5556464"/>
            <a:ext cx="8871720" cy="12835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2024-07-18T15:44:06Z</dcterms:created>
  <dcterms:modified xsi:type="dcterms:W3CDTF">2024-07-18T15:44:06Z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2024-06-27T00:00:00Z</vt:filetime>
  </property>
  <property fmtid="{D5CDD505-2E9C-101B-9397-08002B2CF9AE}" pid="3" name="Creator">
    <vt:lpwstr>Adobe InDesign 19.4 (Macintosh)</vt:lpwstr>
  </property>
  <property fmtid="{D5CDD505-2E9C-101B-9397-08002B2CF9AE}" pid="4" name="LastSaved">
    <vt:filetime>2024-07-18T00:00:00Z</vt:filetime>
  </property>
  <property fmtid="{D5CDD505-2E9C-101B-9397-08002B2CF9AE}" pid="5" name="Producer">
    <vt:lpwstr>Adobe PDF Library 17.0</vt:lpwstr>
  </property>
</Properties>
</file>